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1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xls" ContentType="application/vnd.ms-excel"/>
  <Override PartName="/ppt/tags/tag2.xml" ContentType="application/vnd.openxmlformats-officedocument.presentationml.tags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Default Extension="pptx" ContentType="application/vnd.openxmlformats-officedocument.presentationml.presentation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Default Extension="doc" ContentType="application/msword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</p:sldMasterIdLst>
  <p:notesMasterIdLst>
    <p:notesMasterId r:id="rId85"/>
  </p:notesMasterIdLst>
  <p:sldIdLst>
    <p:sldId id="257" r:id="rId5"/>
    <p:sldId id="258" r:id="rId6"/>
    <p:sldId id="262" r:id="rId7"/>
    <p:sldId id="264" r:id="rId8"/>
    <p:sldId id="261" r:id="rId9"/>
    <p:sldId id="263" r:id="rId10"/>
    <p:sldId id="265" r:id="rId11"/>
    <p:sldId id="266" r:id="rId12"/>
    <p:sldId id="268" r:id="rId13"/>
    <p:sldId id="269" r:id="rId14"/>
    <p:sldId id="401" r:id="rId15"/>
    <p:sldId id="281" r:id="rId16"/>
    <p:sldId id="282" r:id="rId17"/>
    <p:sldId id="286" r:id="rId18"/>
    <p:sldId id="287" r:id="rId19"/>
    <p:sldId id="306" r:id="rId20"/>
    <p:sldId id="297" r:id="rId21"/>
    <p:sldId id="391" r:id="rId22"/>
    <p:sldId id="298" r:id="rId23"/>
    <p:sldId id="299" r:id="rId24"/>
    <p:sldId id="304" r:id="rId25"/>
    <p:sldId id="305" r:id="rId26"/>
    <p:sldId id="307" r:id="rId27"/>
    <p:sldId id="308" r:id="rId28"/>
    <p:sldId id="309" r:id="rId29"/>
    <p:sldId id="312" r:id="rId30"/>
    <p:sldId id="313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5" r:id="rId40"/>
    <p:sldId id="326" r:id="rId41"/>
    <p:sldId id="327" r:id="rId42"/>
    <p:sldId id="332" r:id="rId43"/>
    <p:sldId id="333" r:id="rId44"/>
    <p:sldId id="337" r:id="rId45"/>
    <p:sldId id="346" r:id="rId46"/>
    <p:sldId id="377" r:id="rId47"/>
    <p:sldId id="339" r:id="rId48"/>
    <p:sldId id="347" r:id="rId49"/>
    <p:sldId id="348" r:id="rId50"/>
    <p:sldId id="350" r:id="rId51"/>
    <p:sldId id="360" r:id="rId52"/>
    <p:sldId id="352" r:id="rId53"/>
    <p:sldId id="353" r:id="rId54"/>
    <p:sldId id="357" r:id="rId55"/>
    <p:sldId id="358" r:id="rId56"/>
    <p:sldId id="375" r:id="rId57"/>
    <p:sldId id="379" r:id="rId58"/>
    <p:sldId id="380" r:id="rId59"/>
    <p:sldId id="371" r:id="rId60"/>
    <p:sldId id="372" r:id="rId61"/>
    <p:sldId id="393" r:id="rId62"/>
    <p:sldId id="394" r:id="rId63"/>
    <p:sldId id="395" r:id="rId64"/>
    <p:sldId id="396" r:id="rId65"/>
    <p:sldId id="397" r:id="rId66"/>
    <p:sldId id="398" r:id="rId67"/>
    <p:sldId id="399" r:id="rId68"/>
    <p:sldId id="400" r:id="rId69"/>
    <p:sldId id="382" r:id="rId70"/>
    <p:sldId id="383" r:id="rId71"/>
    <p:sldId id="384" r:id="rId72"/>
    <p:sldId id="385" r:id="rId73"/>
    <p:sldId id="389" r:id="rId74"/>
    <p:sldId id="386" r:id="rId75"/>
    <p:sldId id="387" r:id="rId76"/>
    <p:sldId id="388" r:id="rId77"/>
    <p:sldId id="392" r:id="rId78"/>
    <p:sldId id="403" r:id="rId79"/>
    <p:sldId id="404" r:id="rId80"/>
    <p:sldId id="402" r:id="rId81"/>
    <p:sldId id="405" r:id="rId82"/>
    <p:sldId id="256" r:id="rId83"/>
    <p:sldId id="406" r:id="rId8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88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2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12" Type="http://schemas.openxmlformats.org/officeDocument/2006/relationships/image" Target="../media/image58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11" Type="http://schemas.openxmlformats.org/officeDocument/2006/relationships/image" Target="../media/image57.wmf"/><Relationship Id="rId5" Type="http://schemas.openxmlformats.org/officeDocument/2006/relationships/image" Target="../media/image51.wmf"/><Relationship Id="rId10" Type="http://schemas.openxmlformats.org/officeDocument/2006/relationships/image" Target="../media/image56.wmf"/><Relationship Id="rId4" Type="http://schemas.openxmlformats.org/officeDocument/2006/relationships/image" Target="../media/image50.wmf"/><Relationship Id="rId9" Type="http://schemas.openxmlformats.org/officeDocument/2006/relationships/image" Target="../media/image5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9B8BC-B228-4C55-915A-A5A0D18C37F7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F867C-DCC6-4F7A-BEFF-67E8F3E7EBD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5E2BDC-668C-4328-8681-B3439B543263}" type="slidenum">
              <a:rPr lang="en-US"/>
              <a:pPr/>
              <a:t>16</a:t>
            </a:fld>
            <a:endParaRPr lang="en-US"/>
          </a:p>
        </p:txBody>
      </p:sp>
      <p:sp>
        <p:nvSpPr>
          <p:cNvPr id="57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3B09A7-615F-4871-A64C-46C0E530508B}" type="slidenum">
              <a:rPr lang="en-US"/>
              <a:pPr/>
              <a:t>18</a:t>
            </a:fld>
            <a:endParaRPr lang="en-US"/>
          </a:p>
        </p:txBody>
      </p:sp>
      <p:sp>
        <p:nvSpPr>
          <p:cNvPr id="62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C11FD4-643A-4603-8F93-EB0D763F6EBD}" type="slidenum">
              <a:rPr lang="en-US"/>
              <a:pPr/>
              <a:t>21</a:t>
            </a:fld>
            <a:endParaRPr 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2951E-8E79-4EBE-B1BE-D5932C63B88C}" type="slidenum">
              <a:rPr lang="en-US"/>
              <a:pPr/>
              <a:t>22</a:t>
            </a:fld>
            <a:endParaRPr lang="en-US"/>
          </a:p>
        </p:txBody>
      </p:sp>
      <p:sp>
        <p:nvSpPr>
          <p:cNvPr id="53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0FB88B-61EC-42B7-9568-E9D8D64DDED0}" type="slidenum">
              <a:rPr lang="en-US"/>
              <a:pPr/>
              <a:t>23</a:t>
            </a:fld>
            <a:endParaRPr lang="en-US"/>
          </a:p>
        </p:txBody>
      </p:sp>
      <p:sp>
        <p:nvSpPr>
          <p:cNvPr id="56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44BD83-9A0A-4337-B47E-ACFFB75E4066}" type="slidenum">
              <a:rPr lang="en-US"/>
              <a:pPr/>
              <a:t>24</a:t>
            </a:fld>
            <a:endParaRPr lang="en-US"/>
          </a:p>
        </p:txBody>
      </p:sp>
      <p:sp>
        <p:nvSpPr>
          <p:cNvPr id="54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C091BA-1B60-4E35-B364-386E52072FAE}" type="slidenum">
              <a:rPr lang="en-US"/>
              <a:pPr/>
              <a:t>25</a:t>
            </a:fld>
            <a:endParaRPr lang="en-US"/>
          </a:p>
        </p:txBody>
      </p:sp>
      <p:sp>
        <p:nvSpPr>
          <p:cNvPr id="54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08A54D-E305-40A4-819E-850A0CB03E66}" type="slidenum">
              <a:rPr lang="en-US"/>
              <a:pPr/>
              <a:t>26</a:t>
            </a:fld>
            <a:endParaRPr lang="en-US"/>
          </a:p>
        </p:txBody>
      </p:sp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D2FAC4-3DEA-453D-9BC9-DDC0D6B391C7}" type="slidenum">
              <a:rPr lang="en-US"/>
              <a:pPr/>
              <a:t>27</a:t>
            </a:fld>
            <a:endParaRPr lang="en-US"/>
          </a:p>
        </p:txBody>
      </p:sp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978308-5380-42D6-8173-7A5B6CA303FD}" type="slidenum">
              <a:rPr lang="en-US"/>
              <a:pPr/>
              <a:t>28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AABA5-80B7-46FE-AF12-E41ADCA470CB}" type="slidenum">
              <a:rPr lang="en-US"/>
              <a:pPr/>
              <a:t>29</a:t>
            </a:fld>
            <a:endParaRPr lang="en-US"/>
          </a:p>
        </p:txBody>
      </p:sp>
      <p:sp>
        <p:nvSpPr>
          <p:cNvPr id="484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B9066E-4951-45B0-9956-9F6F2200CD5F}" type="slidenum">
              <a:rPr lang="en-US"/>
              <a:pPr/>
              <a:t>30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6A711E-99F7-4979-9044-A13FE23C9349}" type="slidenum">
              <a:rPr lang="en-US"/>
              <a:pPr/>
              <a:t>31</a:t>
            </a:fld>
            <a:endParaRPr lang="en-US"/>
          </a:p>
        </p:txBody>
      </p:sp>
      <p:sp>
        <p:nvSpPr>
          <p:cNvPr id="578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F92EA8-009A-4E43-A2C9-B1F92B88A409}" type="slidenum">
              <a:rPr lang="en-US"/>
              <a:pPr/>
              <a:t>32</a:t>
            </a:fld>
            <a:endParaRPr lang="en-US"/>
          </a:p>
        </p:txBody>
      </p:sp>
      <p:sp>
        <p:nvSpPr>
          <p:cNvPr id="54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652B45-FBDE-4684-8033-DFED90A34717}" type="slidenum">
              <a:rPr lang="en-US"/>
              <a:pPr/>
              <a:t>33</a:t>
            </a:fld>
            <a:endParaRPr lang="en-US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478B73-E913-4C6A-B8AC-71EB934DA09F}" type="slidenum">
              <a:rPr lang="en-US"/>
              <a:pPr/>
              <a:t>34</a:t>
            </a:fld>
            <a:endParaRPr 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C632F7-FCFB-4EB1-958B-7F0CE8204E7F}" type="slidenum">
              <a:rPr lang="en-US"/>
              <a:pPr/>
              <a:t>35</a:t>
            </a:fld>
            <a:endParaRPr lang="en-US"/>
          </a:p>
        </p:txBody>
      </p:sp>
      <p:sp>
        <p:nvSpPr>
          <p:cNvPr id="485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E34DE5-A496-47F0-AD8B-0669AC7947BC}" type="slidenum">
              <a:rPr lang="en-US"/>
              <a:pPr/>
              <a:t>36</a:t>
            </a:fld>
            <a:endParaRPr lang="en-US"/>
          </a:p>
        </p:txBody>
      </p:sp>
      <p:sp>
        <p:nvSpPr>
          <p:cNvPr id="47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r>
              <a:rPr lang="en-GB" dirty="0"/>
              <a:t>Un </a:t>
            </a:r>
            <a:r>
              <a:rPr lang="en-GB" dirty="0" err="1"/>
              <a:t>relatore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trova</a:t>
            </a:r>
            <a:r>
              <a:rPr lang="en-GB" dirty="0"/>
              <a:t> </a:t>
            </a:r>
            <a:r>
              <a:rPr lang="en-GB" dirty="0" err="1"/>
              <a:t>spesso</a:t>
            </a:r>
            <a:r>
              <a:rPr lang="en-GB" dirty="0"/>
              <a:t> a </a:t>
            </a:r>
            <a:r>
              <a:rPr lang="en-GB" dirty="0" err="1"/>
              <a:t>dover</a:t>
            </a:r>
            <a:r>
              <a:rPr lang="en-GB" dirty="0"/>
              <a:t> </a:t>
            </a:r>
            <a:r>
              <a:rPr lang="en-GB" dirty="0" err="1"/>
              <a:t>esporre</a:t>
            </a:r>
            <a:r>
              <a:rPr lang="en-GB" dirty="0"/>
              <a:t> </a:t>
            </a:r>
            <a:r>
              <a:rPr lang="en-GB" dirty="0" err="1"/>
              <a:t>dati</a:t>
            </a:r>
            <a:r>
              <a:rPr lang="en-GB" dirty="0"/>
              <a:t> </a:t>
            </a:r>
            <a:r>
              <a:rPr lang="en-GB" dirty="0" err="1"/>
              <a:t>tecnici</a:t>
            </a:r>
            <a:r>
              <a:rPr lang="en-GB" dirty="0"/>
              <a:t> a un </a:t>
            </a:r>
            <a:r>
              <a:rPr lang="en-GB" dirty="0" err="1"/>
              <a:t>pubblico</a:t>
            </a:r>
            <a:r>
              <a:rPr lang="en-GB" dirty="0"/>
              <a:t> </a:t>
            </a:r>
            <a:r>
              <a:rPr lang="en-GB" dirty="0" err="1"/>
              <a:t>composto</a:t>
            </a:r>
            <a:r>
              <a:rPr lang="en-GB" dirty="0"/>
              <a:t>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persone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non </a:t>
            </a:r>
            <a:r>
              <a:rPr lang="en-GB" dirty="0" err="1"/>
              <a:t>conoscono</a:t>
            </a:r>
            <a:r>
              <a:rPr lang="en-GB" dirty="0"/>
              <a:t> </a:t>
            </a:r>
            <a:r>
              <a:rPr lang="en-GB" dirty="0" err="1"/>
              <a:t>l'argomento</a:t>
            </a:r>
            <a:r>
              <a:rPr lang="en-GB" dirty="0"/>
              <a:t> o la </a:t>
            </a:r>
            <a:r>
              <a:rPr lang="en-GB" dirty="0" err="1"/>
              <a:t>terminologia</a:t>
            </a:r>
            <a:r>
              <a:rPr lang="en-GB" dirty="0"/>
              <a:t> </a:t>
            </a:r>
            <a:r>
              <a:rPr lang="en-GB" dirty="0" err="1"/>
              <a:t>specifica</a:t>
            </a:r>
            <a:r>
              <a:rPr lang="en-GB" dirty="0"/>
              <a:t>. È </a:t>
            </a:r>
            <a:r>
              <a:rPr lang="en-GB" dirty="0" err="1"/>
              <a:t>possibile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l'argomento</a:t>
            </a:r>
            <a:r>
              <a:rPr lang="en-GB" dirty="0"/>
              <a:t> </a:t>
            </a:r>
            <a:r>
              <a:rPr lang="en-GB" dirty="0" err="1"/>
              <a:t>trattato</a:t>
            </a:r>
            <a:r>
              <a:rPr lang="en-GB" dirty="0"/>
              <a:t> </a:t>
            </a:r>
            <a:r>
              <a:rPr lang="en-GB" dirty="0" err="1"/>
              <a:t>sia</a:t>
            </a:r>
            <a:r>
              <a:rPr lang="en-GB" dirty="0"/>
              <a:t> </a:t>
            </a:r>
            <a:r>
              <a:rPr lang="en-GB" dirty="0" err="1"/>
              <a:t>complesso</a:t>
            </a:r>
            <a:r>
              <a:rPr lang="en-GB" dirty="0"/>
              <a:t> e </a:t>
            </a:r>
            <a:r>
              <a:rPr lang="en-GB" dirty="0" err="1"/>
              <a:t>ricco</a:t>
            </a:r>
            <a:r>
              <a:rPr lang="en-GB" dirty="0"/>
              <a:t> </a:t>
            </a:r>
            <a:r>
              <a:rPr lang="en-GB" dirty="0" err="1"/>
              <a:t>di</a:t>
            </a:r>
            <a:r>
              <a:rPr lang="en-GB" dirty="0"/>
              <a:t> </a:t>
            </a:r>
            <a:r>
              <a:rPr lang="en-GB" dirty="0" err="1"/>
              <a:t>dettagli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ne </a:t>
            </a:r>
            <a:r>
              <a:rPr lang="en-GB" dirty="0" err="1"/>
              <a:t>appesantiscono</a:t>
            </a:r>
            <a:r>
              <a:rPr lang="en-GB" dirty="0"/>
              <a:t> </a:t>
            </a:r>
            <a:r>
              <a:rPr lang="en-GB" dirty="0" err="1"/>
              <a:t>l'esposizione</a:t>
            </a:r>
            <a:r>
              <a:rPr lang="en-GB" dirty="0"/>
              <a:t>. Per </a:t>
            </a:r>
            <a:r>
              <a:rPr lang="en-GB" dirty="0" err="1"/>
              <a:t>presentare</a:t>
            </a:r>
            <a:r>
              <a:rPr lang="en-GB" dirty="0"/>
              <a:t> in </a:t>
            </a:r>
            <a:r>
              <a:rPr lang="en-GB" dirty="0" err="1"/>
              <a:t>modo</a:t>
            </a:r>
            <a:r>
              <a:rPr lang="en-GB" dirty="0"/>
              <a:t> </a:t>
            </a:r>
            <a:r>
              <a:rPr lang="en-GB" dirty="0" err="1"/>
              <a:t>efficace</a:t>
            </a:r>
            <a:r>
              <a:rPr lang="en-GB" dirty="0"/>
              <a:t> </a:t>
            </a:r>
            <a:r>
              <a:rPr lang="en-GB" dirty="0" err="1"/>
              <a:t>argomenti</a:t>
            </a:r>
            <a:r>
              <a:rPr lang="en-GB" dirty="0"/>
              <a:t> </a:t>
            </a:r>
            <a:r>
              <a:rPr lang="en-GB" dirty="0" err="1"/>
              <a:t>di</a:t>
            </a:r>
            <a:r>
              <a:rPr lang="en-GB" dirty="0"/>
              <a:t> </a:t>
            </a:r>
            <a:r>
              <a:rPr lang="en-GB" dirty="0" err="1"/>
              <a:t>questo</a:t>
            </a:r>
            <a:r>
              <a:rPr lang="en-GB" dirty="0"/>
              <a:t> </a:t>
            </a:r>
            <a:r>
              <a:rPr lang="en-GB" dirty="0" err="1"/>
              <a:t>tipo</a:t>
            </a:r>
            <a:r>
              <a:rPr lang="en-GB" dirty="0"/>
              <a:t>, </a:t>
            </a:r>
            <a:r>
              <a:rPr lang="en-GB" dirty="0" err="1"/>
              <a:t>seguire</a:t>
            </a:r>
            <a:r>
              <a:rPr lang="en-GB" dirty="0"/>
              <a:t> le </a:t>
            </a:r>
            <a:r>
              <a:rPr lang="en-GB" dirty="0" err="1"/>
              <a:t>indicazioni</a:t>
            </a:r>
            <a:r>
              <a:rPr lang="en-GB" dirty="0"/>
              <a:t> </a:t>
            </a:r>
            <a:r>
              <a:rPr lang="en-GB" dirty="0" err="1"/>
              <a:t>fornite</a:t>
            </a:r>
            <a:r>
              <a:rPr lang="en-GB" dirty="0"/>
              <a:t>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questo</a:t>
            </a:r>
            <a:r>
              <a:rPr lang="en-GB" dirty="0"/>
              <a:t> </a:t>
            </a:r>
            <a:r>
              <a:rPr lang="en-GB" dirty="0" err="1"/>
              <a:t>modello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noProof="1"/>
              <a:t>Dale</a:t>
            </a:r>
            <a:r>
              <a:rPr lang="en-GB" dirty="0"/>
              <a:t> </a:t>
            </a:r>
            <a:r>
              <a:rPr lang="en-GB" noProof="1"/>
              <a:t>Carnegie</a:t>
            </a:r>
            <a:r>
              <a:rPr lang="en-GB" dirty="0"/>
              <a:t> Training®.</a:t>
            </a:r>
          </a:p>
          <a:p>
            <a:r>
              <a:rPr lang="en-GB" dirty="0"/>
              <a:t> </a:t>
            </a:r>
          </a:p>
          <a:p>
            <a:r>
              <a:rPr lang="en-GB" dirty="0" err="1"/>
              <a:t>Considerare</a:t>
            </a:r>
            <a:r>
              <a:rPr lang="en-GB" dirty="0"/>
              <a:t> la </a:t>
            </a:r>
            <a:r>
              <a:rPr lang="en-GB" dirty="0" err="1"/>
              <a:t>quantità</a:t>
            </a:r>
            <a:r>
              <a:rPr lang="en-GB" dirty="0"/>
              <a:t> </a:t>
            </a:r>
            <a:r>
              <a:rPr lang="en-GB" dirty="0" err="1"/>
              <a:t>di</a:t>
            </a:r>
            <a:r>
              <a:rPr lang="en-GB" dirty="0"/>
              <a:t> tempo a </a:t>
            </a:r>
            <a:r>
              <a:rPr lang="en-GB" dirty="0" err="1"/>
              <a:t>disposizione</a:t>
            </a:r>
            <a:r>
              <a:rPr lang="en-GB" dirty="0"/>
              <a:t> e </a:t>
            </a:r>
            <a:r>
              <a:rPr lang="en-GB" dirty="0" err="1"/>
              <a:t>organizzare</a:t>
            </a:r>
            <a:r>
              <a:rPr lang="en-GB" dirty="0"/>
              <a:t> </a:t>
            </a:r>
            <a:r>
              <a:rPr lang="en-GB" dirty="0" err="1"/>
              <a:t>il</a:t>
            </a:r>
            <a:r>
              <a:rPr lang="en-GB" dirty="0"/>
              <a:t> </a:t>
            </a:r>
            <a:r>
              <a:rPr lang="en-GB" dirty="0" err="1"/>
              <a:t>materiale</a:t>
            </a:r>
            <a:r>
              <a:rPr lang="en-GB" dirty="0"/>
              <a:t> </a:t>
            </a:r>
            <a:r>
              <a:rPr lang="en-GB" dirty="0" err="1"/>
              <a:t>di</a:t>
            </a:r>
            <a:r>
              <a:rPr lang="en-GB" dirty="0"/>
              <a:t> </a:t>
            </a:r>
            <a:r>
              <a:rPr lang="en-GB" dirty="0" err="1"/>
              <a:t>conseguenza</a:t>
            </a:r>
            <a:r>
              <a:rPr lang="en-GB" dirty="0"/>
              <a:t>. </a:t>
            </a:r>
            <a:r>
              <a:rPr lang="en-GB" dirty="0" err="1"/>
              <a:t>Circoscrivere</a:t>
            </a:r>
            <a:r>
              <a:rPr lang="en-GB" dirty="0"/>
              <a:t> </a:t>
            </a:r>
            <a:r>
              <a:rPr lang="en-GB" dirty="0" err="1"/>
              <a:t>l’argomento</a:t>
            </a:r>
            <a:r>
              <a:rPr lang="en-GB" dirty="0"/>
              <a:t>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esporre</a:t>
            </a:r>
            <a:r>
              <a:rPr lang="en-GB" dirty="0"/>
              <a:t>. </a:t>
            </a:r>
            <a:r>
              <a:rPr lang="en-GB" dirty="0" err="1"/>
              <a:t>Suddividere</a:t>
            </a:r>
            <a:r>
              <a:rPr lang="en-GB" dirty="0"/>
              <a:t> la </a:t>
            </a:r>
            <a:r>
              <a:rPr lang="en-GB" dirty="0" err="1"/>
              <a:t>presentazione</a:t>
            </a:r>
            <a:r>
              <a:rPr lang="en-GB" dirty="0"/>
              <a:t> in </a:t>
            </a:r>
            <a:r>
              <a:rPr lang="en-GB" dirty="0" err="1"/>
              <a:t>sezioni</a:t>
            </a:r>
            <a:r>
              <a:rPr lang="en-GB" dirty="0"/>
              <a:t> </a:t>
            </a:r>
            <a:r>
              <a:rPr lang="en-GB" dirty="0" err="1"/>
              <a:t>specifiche</a:t>
            </a:r>
            <a:r>
              <a:rPr lang="en-GB" dirty="0"/>
              <a:t>. </a:t>
            </a:r>
            <a:r>
              <a:rPr lang="en-GB" dirty="0" err="1"/>
              <a:t>Seguire</a:t>
            </a:r>
            <a:r>
              <a:rPr lang="en-GB" dirty="0"/>
              <a:t> un </a:t>
            </a:r>
            <a:r>
              <a:rPr lang="en-GB" dirty="0" err="1"/>
              <a:t>ordine</a:t>
            </a:r>
            <a:r>
              <a:rPr lang="en-GB" dirty="0"/>
              <a:t> </a:t>
            </a:r>
            <a:r>
              <a:rPr lang="en-GB" dirty="0" err="1"/>
              <a:t>logico</a:t>
            </a:r>
            <a:r>
              <a:rPr lang="en-GB" dirty="0"/>
              <a:t>. </a:t>
            </a:r>
            <a:r>
              <a:rPr lang="en-GB" dirty="0" err="1"/>
              <a:t>Incentrare</a:t>
            </a:r>
            <a:r>
              <a:rPr lang="en-GB" dirty="0"/>
              <a:t> la </a:t>
            </a:r>
            <a:r>
              <a:rPr lang="en-GB" dirty="0" err="1"/>
              <a:t>spiegazione</a:t>
            </a:r>
            <a:r>
              <a:rPr lang="en-GB" dirty="0"/>
              <a:t> </a:t>
            </a:r>
            <a:r>
              <a:rPr lang="en-GB" dirty="0" err="1"/>
              <a:t>sull'argomento</a:t>
            </a:r>
            <a:r>
              <a:rPr lang="en-GB" dirty="0"/>
              <a:t> </a:t>
            </a:r>
            <a:r>
              <a:rPr lang="en-GB" dirty="0" err="1"/>
              <a:t>principale</a:t>
            </a:r>
            <a:r>
              <a:rPr lang="en-GB" dirty="0"/>
              <a:t>. </a:t>
            </a:r>
            <a:r>
              <a:rPr lang="en-GB" dirty="0" err="1"/>
              <a:t>Chiudere</a:t>
            </a:r>
            <a:r>
              <a:rPr lang="en-GB" dirty="0"/>
              <a:t> la </a:t>
            </a:r>
            <a:r>
              <a:rPr lang="en-GB" dirty="0" err="1"/>
              <a:t>presentazione</a:t>
            </a:r>
            <a:r>
              <a:rPr lang="en-GB" dirty="0"/>
              <a:t> con un </a:t>
            </a:r>
            <a:r>
              <a:rPr lang="en-GB" dirty="0" err="1"/>
              <a:t>riepilogo</a:t>
            </a:r>
            <a:r>
              <a:rPr lang="en-GB" dirty="0"/>
              <a:t>, la </a:t>
            </a:r>
            <a:r>
              <a:rPr lang="en-GB" dirty="0" err="1"/>
              <a:t>ripetizione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punti</a:t>
            </a:r>
            <a:r>
              <a:rPr lang="en-GB" dirty="0"/>
              <a:t> </a:t>
            </a:r>
            <a:r>
              <a:rPr lang="en-GB" dirty="0" err="1"/>
              <a:t>chiave</a:t>
            </a:r>
            <a:r>
              <a:rPr lang="en-GB" dirty="0"/>
              <a:t> o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conclusione</a:t>
            </a:r>
            <a:r>
              <a:rPr lang="en-GB" dirty="0"/>
              <a:t> </a:t>
            </a:r>
            <a:r>
              <a:rPr lang="en-GB" dirty="0" err="1"/>
              <a:t>logica</a:t>
            </a:r>
            <a:r>
              <a:rPr lang="en-GB" dirty="0"/>
              <a:t>.</a:t>
            </a:r>
          </a:p>
          <a:p>
            <a:r>
              <a:rPr lang="en-GB" dirty="0"/>
              <a:t> </a:t>
            </a:r>
          </a:p>
          <a:p>
            <a:r>
              <a:rPr lang="en-GB" dirty="0" err="1"/>
              <a:t>Mantenere</a:t>
            </a:r>
            <a:r>
              <a:rPr lang="en-GB" dirty="0"/>
              <a:t> </a:t>
            </a:r>
            <a:r>
              <a:rPr lang="en-GB" dirty="0" err="1"/>
              <a:t>sempre</a:t>
            </a:r>
            <a:r>
              <a:rPr lang="en-GB" dirty="0"/>
              <a:t> </a:t>
            </a:r>
            <a:r>
              <a:rPr lang="en-GB" dirty="0" err="1"/>
              <a:t>l’attenzione</a:t>
            </a:r>
            <a:r>
              <a:rPr lang="en-GB" dirty="0"/>
              <a:t> </a:t>
            </a:r>
            <a:r>
              <a:rPr lang="en-GB" dirty="0" err="1"/>
              <a:t>rivolta</a:t>
            </a:r>
            <a:r>
              <a:rPr lang="en-GB" dirty="0"/>
              <a:t> </a:t>
            </a:r>
            <a:r>
              <a:rPr lang="en-GB" dirty="0" err="1"/>
              <a:t>agli</a:t>
            </a:r>
            <a:r>
              <a:rPr lang="en-GB" dirty="0"/>
              <a:t> </a:t>
            </a:r>
            <a:r>
              <a:rPr lang="en-GB" dirty="0" err="1"/>
              <a:t>spettatori</a:t>
            </a:r>
            <a:r>
              <a:rPr lang="en-GB" dirty="0"/>
              <a:t>, </a:t>
            </a:r>
            <a:r>
              <a:rPr lang="en-GB" dirty="0" err="1"/>
              <a:t>accertandosi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dati</a:t>
            </a:r>
            <a:r>
              <a:rPr lang="en-GB" dirty="0"/>
              <a:t> </a:t>
            </a:r>
            <a:r>
              <a:rPr lang="en-GB" dirty="0" err="1"/>
              <a:t>siano</a:t>
            </a:r>
            <a:r>
              <a:rPr lang="en-GB" dirty="0"/>
              <a:t> </a:t>
            </a:r>
            <a:r>
              <a:rPr lang="en-GB" dirty="0" err="1"/>
              <a:t>chiari</a:t>
            </a:r>
            <a:r>
              <a:rPr lang="en-GB" dirty="0"/>
              <a:t> e le </a:t>
            </a:r>
            <a:r>
              <a:rPr lang="en-GB" dirty="0" err="1"/>
              <a:t>informazioni</a:t>
            </a:r>
            <a:r>
              <a:rPr lang="en-GB" dirty="0"/>
              <a:t> </a:t>
            </a:r>
            <a:r>
              <a:rPr lang="en-GB" dirty="0" err="1"/>
              <a:t>rilevanti</a:t>
            </a:r>
            <a:r>
              <a:rPr lang="en-GB" dirty="0"/>
              <a:t>. </a:t>
            </a:r>
            <a:r>
              <a:rPr lang="en-GB" dirty="0" err="1"/>
              <a:t>Mantenere</a:t>
            </a:r>
            <a:r>
              <a:rPr lang="en-GB" dirty="0"/>
              <a:t> un </a:t>
            </a:r>
            <a:r>
              <a:rPr lang="en-GB" dirty="0" err="1"/>
              <a:t>livello</a:t>
            </a:r>
            <a:r>
              <a:rPr lang="en-GB" dirty="0"/>
              <a:t> </a:t>
            </a:r>
            <a:r>
              <a:rPr lang="en-GB" dirty="0" err="1"/>
              <a:t>di</a:t>
            </a:r>
            <a:r>
              <a:rPr lang="en-GB" dirty="0"/>
              <a:t> </a:t>
            </a:r>
            <a:r>
              <a:rPr lang="en-GB" dirty="0" err="1"/>
              <a:t>argomentazione</a:t>
            </a:r>
            <a:r>
              <a:rPr lang="en-GB" dirty="0"/>
              <a:t> e </a:t>
            </a:r>
            <a:r>
              <a:rPr lang="en-GB" dirty="0" err="1"/>
              <a:t>terminologia</a:t>
            </a:r>
            <a:r>
              <a:rPr lang="en-GB" dirty="0"/>
              <a:t> </a:t>
            </a:r>
            <a:r>
              <a:rPr lang="en-GB" dirty="0" err="1"/>
              <a:t>appropriato</a:t>
            </a:r>
            <a:r>
              <a:rPr lang="en-GB" dirty="0"/>
              <a:t> per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spettatori</a:t>
            </a:r>
            <a:r>
              <a:rPr lang="en-GB" dirty="0"/>
              <a:t>. </a:t>
            </a:r>
            <a:r>
              <a:rPr lang="en-GB" dirty="0" err="1"/>
              <a:t>Utilizzare</a:t>
            </a:r>
            <a:r>
              <a:rPr lang="en-GB" dirty="0"/>
              <a:t> </a:t>
            </a:r>
            <a:r>
              <a:rPr lang="en-GB" dirty="0" err="1"/>
              <a:t>supporti</a:t>
            </a:r>
            <a:r>
              <a:rPr lang="en-GB" dirty="0"/>
              <a:t> </a:t>
            </a:r>
            <a:r>
              <a:rPr lang="en-GB" dirty="0" err="1"/>
              <a:t>visivi</a:t>
            </a:r>
            <a:r>
              <a:rPr lang="en-GB" dirty="0"/>
              <a:t> per </a:t>
            </a:r>
            <a:r>
              <a:rPr lang="en-GB" dirty="0" err="1"/>
              <a:t>illustrare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punti</a:t>
            </a:r>
            <a:r>
              <a:rPr lang="en-GB" dirty="0"/>
              <a:t> </a:t>
            </a:r>
            <a:r>
              <a:rPr lang="en-GB" dirty="0" err="1"/>
              <a:t>chiave</a:t>
            </a:r>
            <a:r>
              <a:rPr lang="en-GB" dirty="0"/>
              <a:t>. </a:t>
            </a:r>
            <a:r>
              <a:rPr lang="en-GB" dirty="0" err="1"/>
              <a:t>Dimostrare</a:t>
            </a:r>
            <a:r>
              <a:rPr lang="en-GB" dirty="0"/>
              <a:t> </a:t>
            </a:r>
            <a:r>
              <a:rPr lang="en-GB" dirty="0" err="1"/>
              <a:t>interesse</a:t>
            </a:r>
            <a:r>
              <a:rPr lang="en-GB" dirty="0"/>
              <a:t> per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spettatori</a:t>
            </a:r>
            <a:r>
              <a:rPr lang="en-GB" dirty="0"/>
              <a:t> per </a:t>
            </a:r>
            <a:r>
              <a:rPr lang="en-GB" dirty="0" err="1"/>
              <a:t>conquistarne</a:t>
            </a:r>
            <a:r>
              <a:rPr lang="en-GB" dirty="0"/>
              <a:t> </a:t>
            </a:r>
            <a:r>
              <a:rPr lang="en-GB" dirty="0" err="1"/>
              <a:t>l’attenzione</a:t>
            </a:r>
            <a:r>
              <a:rPr lang="en-GB" dirty="0"/>
              <a:t>.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984DD2-3782-436D-9FC3-10AD140744F6}" type="slidenum">
              <a:rPr lang="en-US"/>
              <a:pPr/>
              <a:t>37</a:t>
            </a:fld>
            <a:endParaRPr lang="en-US"/>
          </a:p>
        </p:txBody>
      </p:sp>
      <p:sp>
        <p:nvSpPr>
          <p:cNvPr id="38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C4AF57-4B10-44F6-8015-C8C427F46C69}" type="slidenum">
              <a:rPr lang="en-US"/>
              <a:pPr/>
              <a:t>38</a:t>
            </a:fld>
            <a:endParaRPr lang="en-US"/>
          </a:p>
        </p:txBody>
      </p:sp>
      <p:sp>
        <p:nvSpPr>
          <p:cNvPr id="38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F6ECC-DE11-43BA-8049-EE5782D5EA1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F6ECC-DE11-43BA-8049-EE5782D5EA16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676B63-E613-4CCF-AD8C-E42243D9DA9B}" type="slidenum">
              <a:rPr lang="en-US"/>
              <a:pPr/>
              <a:t>41</a:t>
            </a:fld>
            <a:endParaRPr lang="en-US"/>
          </a:p>
        </p:txBody>
      </p:sp>
      <p:sp>
        <p:nvSpPr>
          <p:cNvPr id="38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24FC47-12C7-4DA1-9E9D-52F77BEA37E2}" type="slidenum">
              <a:rPr lang="en-US"/>
              <a:pPr/>
              <a:t>42</a:t>
            </a:fld>
            <a:endParaRPr lang="en-US"/>
          </a:p>
        </p:txBody>
      </p:sp>
      <p:sp>
        <p:nvSpPr>
          <p:cNvPr id="50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B3E92D-CC0A-4EB3-B1CB-8FCB24607208}" type="slidenum">
              <a:rPr lang="en-US"/>
              <a:pPr/>
              <a:t>43</a:t>
            </a:fld>
            <a:endParaRPr lang="en-US"/>
          </a:p>
        </p:txBody>
      </p:sp>
      <p:sp>
        <p:nvSpPr>
          <p:cNvPr id="2560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359E28F-13C7-4785-B433-ECA103C708E3}" type="slidenum">
              <a:rPr lang="it-IT" sz="1200">
                <a:latin typeface="Calibri" pitchFamily="34" charset="0"/>
              </a:rPr>
              <a:pPr algn="r"/>
              <a:t>43</a:t>
            </a:fld>
            <a:endParaRPr lang="it-IT" sz="1200">
              <a:latin typeface="Calibri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it-IT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B5B2AD-AD0A-46DD-916A-51FEB731B2E7}" type="slidenum">
              <a:rPr lang="en-US"/>
              <a:pPr/>
              <a:t>44</a:t>
            </a:fld>
            <a:endParaRPr lang="en-US"/>
          </a:p>
        </p:txBody>
      </p:sp>
      <p:sp>
        <p:nvSpPr>
          <p:cNvPr id="47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337711-6342-4972-9051-03BB5BECB312}" type="slidenum">
              <a:rPr lang="en-US"/>
              <a:pPr/>
              <a:t>45</a:t>
            </a:fld>
            <a:endParaRPr lang="en-US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6C9CA4-18E6-4220-BA77-17990680E451}" type="slidenum">
              <a:rPr lang="en-US"/>
              <a:pPr/>
              <a:t>46</a:t>
            </a:fld>
            <a:endParaRPr lang="en-US"/>
          </a:p>
        </p:txBody>
      </p:sp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566B57-CF44-410C-B7E4-B3850870EC3F}" type="slidenum">
              <a:rPr lang="en-US"/>
              <a:pPr/>
              <a:t>47</a:t>
            </a:fld>
            <a:endParaRPr lang="en-US"/>
          </a:p>
        </p:txBody>
      </p:sp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384AF5-6185-451A-AA55-A6B4365AF7F9}" type="slidenum">
              <a:rPr lang="en-US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D47A15-205A-447E-B2A8-506D1AADD846}" type="slidenum">
              <a:rPr lang="en-US"/>
              <a:pPr/>
              <a:t>49</a:t>
            </a:fld>
            <a:endParaRPr lang="en-US"/>
          </a:p>
        </p:txBody>
      </p:sp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E5B63A-8EF7-4968-898A-3CBCF92F54D4}" type="slidenum">
              <a:rPr lang="en-US"/>
              <a:pPr/>
              <a:t>50</a:t>
            </a:fld>
            <a:endParaRPr lang="en-US"/>
          </a:p>
        </p:txBody>
      </p:sp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30859-7F67-4A02-88A3-C78C3F674DEF}" type="slidenum">
              <a:rPr lang="en-US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2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FCB90F-5A98-4D85-AD47-2A8DC250D10C}" type="slidenum">
              <a:rPr lang="en-US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BED2AA-1225-4D88-BB16-290191A797AB}" type="slidenum">
              <a:rPr lang="en-US"/>
              <a:pPr/>
              <a:t>53</a:t>
            </a:fld>
            <a:endParaRPr lang="en-US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4DC650-315F-4F53-A5EA-4327BB1F92C4}" type="slidenum">
              <a:rPr lang="en-US"/>
              <a:pPr/>
              <a:t>54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38A4B6-3F5A-4EB9-8847-7FA010E42469}" type="slidenum">
              <a:rPr lang="en-US"/>
              <a:pPr/>
              <a:t>55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323F1C-44FE-40AB-877A-7BD8BFD270DD}" type="slidenum">
              <a:rPr lang="en-US"/>
              <a:pPr/>
              <a:t>56</a:t>
            </a:fld>
            <a:endParaRPr lang="en-US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105551-2665-4864-82A9-3449C5B08043}" type="slidenum">
              <a:rPr lang="en-US"/>
              <a:pPr/>
              <a:t>57</a:t>
            </a:fld>
            <a:endParaRPr lang="en-US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7129CA4-C7CF-4D45-A19D-F67187268C16}" type="slidenum">
              <a:rPr lang="it-IT" sz="1200" b="0">
                <a:latin typeface="+mn-lt"/>
              </a:rPr>
              <a:pPr algn="r">
                <a:defRPr/>
              </a:pPr>
              <a:t>58</a:t>
            </a:fld>
            <a:endParaRPr lang="it-IT" sz="1200" b="0">
              <a:latin typeface="+mn-lt"/>
            </a:endParaRPr>
          </a:p>
        </p:txBody>
      </p:sp>
      <p:sp>
        <p:nvSpPr>
          <p:cNvPr id="324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324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it-IT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8843748-D1B6-4012-A835-03DE08E15527}" type="slidenum">
              <a:rPr lang="it-IT" sz="1200" b="0">
                <a:latin typeface="Calibri" pitchFamily="34" charset="0"/>
              </a:rPr>
              <a:pPr algn="r"/>
              <a:t>59</a:t>
            </a:fld>
            <a:endParaRPr lang="it-IT" sz="1200" b="0">
              <a:latin typeface="Calibri" pitchFamily="34" charset="0"/>
            </a:endParaRPr>
          </a:p>
        </p:txBody>
      </p:sp>
      <p:sp>
        <p:nvSpPr>
          <p:cNvPr id="326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it-IT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6C4B810-5580-4102-962B-AC071F7BE779}" type="slidenum">
              <a:rPr lang="it-IT" sz="1200" b="0">
                <a:latin typeface="Calibri" pitchFamily="34" charset="0"/>
              </a:rPr>
              <a:pPr algn="r"/>
              <a:t>61</a:t>
            </a:fld>
            <a:endParaRPr lang="it-IT" sz="1200" b="0">
              <a:latin typeface="Calibri" pitchFamily="34" charset="0"/>
            </a:endParaRPr>
          </a:p>
        </p:txBody>
      </p:sp>
      <p:sp>
        <p:nvSpPr>
          <p:cNvPr id="329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it-IT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2979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82980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33C52FD-591C-4FAC-8E94-C02D1AB5105D}" type="slidenum">
              <a:rPr lang="it-IT" sz="1200" b="0">
                <a:latin typeface="Calibri" pitchFamily="34" charset="0"/>
              </a:rPr>
              <a:pPr algn="r"/>
              <a:t>63</a:t>
            </a:fld>
            <a:endParaRPr lang="it-IT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2143BE9-50BA-4984-BA83-029FA1FC82D8}" type="slidenum">
              <a:rPr lang="it-IT" sz="1200" b="0">
                <a:latin typeface="Calibri" pitchFamily="34" charset="0"/>
              </a:rPr>
              <a:pPr algn="r"/>
              <a:t>64</a:t>
            </a:fld>
            <a:endParaRPr lang="it-IT" sz="1200" b="0">
              <a:latin typeface="Calibri" pitchFamily="34" charset="0"/>
            </a:endParaRPr>
          </a:p>
        </p:txBody>
      </p:sp>
      <p:sp>
        <p:nvSpPr>
          <p:cNvPr id="335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it-IT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2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37924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E2B4371-2EFE-41C3-9E25-23668E67E66D}" type="slidenum">
              <a:rPr lang="it-IT" sz="1200" b="0">
                <a:latin typeface="Calibri" pitchFamily="34" charset="0"/>
              </a:rPr>
              <a:pPr algn="r"/>
              <a:t>65</a:t>
            </a:fld>
            <a:endParaRPr lang="it-IT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FEED3E-1210-4466-9E15-29630EC49D44}" type="slidenum">
              <a:rPr lang="en-US"/>
              <a:pPr/>
              <a:t>66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FEB7E2-851B-406B-B367-9A80EEC2F8B0}" type="slidenum">
              <a:rPr lang="en-US"/>
              <a:pPr/>
              <a:t>67</a:t>
            </a:fld>
            <a:endParaRPr lang="en-US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21FC4-1783-47A7-AFD3-14530315E4D4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4620D-64E1-428D-A35E-A1BF0436F94C}" type="slidenum">
              <a:rPr lang="en-US"/>
              <a:pPr/>
              <a:t>70</a:t>
            </a:fld>
            <a:endParaRPr 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BD46595-9429-4D29-8DF4-496F0B5EC72F}" type="slidenum">
              <a:rPr lang="it-IT" sz="1200" b="0">
                <a:latin typeface="+mn-lt"/>
              </a:rPr>
              <a:pPr algn="r">
                <a:defRPr/>
              </a:pPr>
              <a:t>71</a:t>
            </a:fld>
            <a:endParaRPr lang="it-IT" sz="1200" b="0">
              <a:latin typeface="+mn-lt"/>
            </a:endParaRPr>
          </a:p>
        </p:txBody>
      </p:sp>
      <p:sp>
        <p:nvSpPr>
          <p:cNvPr id="363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363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it-IT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E1CAD-5F6A-43D0-88A2-34C74E27F5F5}" type="slidenum">
              <a:rPr lang="it-IT" smtClean="0"/>
              <a:pPr/>
              <a:t>75</a:t>
            </a:fld>
            <a:endParaRPr lang="it-IT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E1CAD-5F6A-43D0-88A2-34C74E27F5F5}" type="slidenum">
              <a:rPr lang="it-IT" smtClean="0"/>
              <a:pPr/>
              <a:t>76</a:t>
            </a:fld>
            <a:endParaRPr lang="it-IT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E1CAD-5F6A-43D0-88A2-34C74E27F5F5}" type="slidenum">
              <a:rPr lang="it-IT" smtClean="0"/>
              <a:pPr/>
              <a:t>77</a:t>
            </a:fld>
            <a:endParaRPr lang="it-IT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E1CAD-5F6A-43D0-88A2-34C74E27F5F5}" type="slidenum">
              <a:rPr lang="it-IT" smtClean="0"/>
              <a:pPr/>
              <a:t>78</a:t>
            </a:fld>
            <a:endParaRPr lang="it-IT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AF867C-DCC6-4F7A-BEFF-67E8F3E7EBDF}" type="slidenum">
              <a:rPr lang="it-IT" smtClean="0"/>
              <a:pPr/>
              <a:t>79</a:t>
            </a:fld>
            <a:endParaRPr lang="it-IT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AF867C-DCC6-4F7A-BEFF-67E8F3E7EBDF}" type="slidenum">
              <a:rPr lang="it-IT" smtClean="0"/>
              <a:pPr/>
              <a:t>80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9AA4BC-FB00-4E98-AD46-F20935E116EF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8398A-F79F-4419-8BCB-4BBA47FA3027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23EF0C-7191-4F7A-87FC-40C6B092CFDA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3D027-0A54-4A15-839E-3B988CE43F9C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2F0A9-CB9E-4C42-AB81-65B960001B41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C4570-06E9-4F8F-BD6E-C9A3B545695F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5DB01-C722-4595-9B0E-F116658E5893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5845B-93B6-44DB-B9C5-EF6A30073B25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0A256-F95F-4D9D-A9B4-1D2A1C1179C8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D7656-7549-484B-AA51-B56823897FDA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0C274-068F-44F2-AF65-D35601A16FE8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B333D96-94EE-46CC-909C-85938010CB48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352E8-4B96-4D97-834B-0958E640230A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A48C3-D473-4E7B-87F6-426A8FEAF4DF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B541D-164C-4B9E-BB3A-988E3D96294A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1AF15-862E-489A-BB00-27870B2E4BBB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7B4A9-33F9-4A65-8F65-E91ED2C5480E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28DBF-1444-46C5-A088-6A3FC75331A9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933E8-5EA8-4E34-AEC4-E694167CE458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51A66-B609-4851-ACB5-FF6DA9AF6859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4C59B-28C6-469E-90E8-274BDB448171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842E2-24B8-4603-B7F0-4B9D8F2EC5FA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FB081-3BF9-4EC5-95C3-6827E6BA2B77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olo, ClipArt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lipArt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784716-48D8-4D17-A1A0-256B6AF8B617}" type="slidenum">
              <a:rPr lang="en-US">
                <a:solidFill>
                  <a:srgbClr val="000000"/>
                </a:solidFill>
              </a:rPr>
              <a:pPr/>
              <a:t>‹N›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99E39-304A-4F3E-BCD6-27E63B6A7945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F4889-1364-45BD-9BC1-85C14AB1DCDD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C9852-FF18-4B9E-B416-9352602C2D79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A68C7-1FEA-4C89-9D8B-DCD2B313867A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E5D7D-592F-4CE5-858A-C4317E94E36A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45F6B-DA5B-4703-9B83-E715B40FE3C0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CA0401-CD87-48EF-87E5-D780D4C87680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1F3401-ADCB-43C7-8F86-E4F7F1F23179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B04F4-B2FE-4B8F-960D-ED965FABD14B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5D65C-CBFF-417A-B4D7-D5C302192357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28F04-66FF-438A-984A-B4BB01BCF18D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18/05/2010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D9E12D-1708-40D4-8FD3-97C8A53AE297}" type="slidenum">
              <a:rPr 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57B353-F73A-408F-84FD-ADA8AC71AC08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531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531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531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13D2BD-48FB-4334-8B5B-ABF00ABB9F29}" type="slidenum">
              <a:rPr 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png"/><Relationship Id="rId4" Type="http://schemas.openxmlformats.org/officeDocument/2006/relationships/hyperlink" Target="http://www.unict.i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6.png"/><Relationship Id="rId4" Type="http://schemas.openxmlformats.org/officeDocument/2006/relationships/oleObject" Target="../embeddings/oleObject3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oleObject" Target="../embeddings/oleObject42.bin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36.bin"/><Relationship Id="rId12" Type="http://schemas.openxmlformats.org/officeDocument/2006/relationships/oleObject" Target="../embeddings/oleObject41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9.jpeg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5.bin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44.bin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8.bin"/><Relationship Id="rId14" Type="http://schemas.openxmlformats.org/officeDocument/2006/relationships/oleObject" Target="../embeddings/oleObject4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8.jpeg"/><Relationship Id="rId5" Type="http://schemas.openxmlformats.org/officeDocument/2006/relationships/oleObject" Target="../embeddings/oleObject47.bin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Foglio_di_lavoro_di_Microsoft_Office_Excel_97-20031.xls"/><Relationship Id="rId5" Type="http://schemas.openxmlformats.org/officeDocument/2006/relationships/image" Target="../media/image78.emf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slideLayout" Target="../slideLayouts/slideLayout43.xml"/><Relationship Id="rId7" Type="http://schemas.openxmlformats.org/officeDocument/2006/relationships/oleObject" Target="../embeddings/oleObject53.bin"/><Relationship Id="rId2" Type="http://schemas.openxmlformats.org/officeDocument/2006/relationships/tags" Target="../tags/tag1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Documento_di_Microsoft_Office_Word_97_-_20032.doc"/><Relationship Id="rId5" Type="http://schemas.openxmlformats.org/officeDocument/2006/relationships/image" Target="../media/image82.jpeg"/><Relationship Id="rId4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17.png"/><Relationship Id="rId4" Type="http://schemas.openxmlformats.org/officeDocument/2006/relationships/image" Target="../media/image8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8.xml"/><Relationship Id="rId4" Type="http://schemas.openxmlformats.org/officeDocument/2006/relationships/slide" Target="slide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3.xml"/><Relationship Id="rId4" Type="http://schemas.openxmlformats.org/officeDocument/2006/relationships/slide" Target="slide3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9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57.xml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57.bin"/><Relationship Id="rId5" Type="http://schemas.openxmlformats.org/officeDocument/2006/relationships/oleObject" Target="../embeddings/oleObject56.bin"/><Relationship Id="rId4" Type="http://schemas.openxmlformats.org/officeDocument/2006/relationships/image" Target="../media/image17.png"/><Relationship Id="rId9" Type="http://schemas.openxmlformats.org/officeDocument/2006/relationships/oleObject" Target="../embeddings/oleObject60.bin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108.png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4" Type="http://schemas.openxmlformats.org/officeDocument/2006/relationships/oleObject" Target="../embeddings/oleObject61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2.xml"/><Relationship Id="rId4" Type="http://schemas.openxmlformats.org/officeDocument/2006/relationships/image" Target="../media/image11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1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1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2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2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31.emf"/><Relationship Id="rId4" Type="http://schemas.openxmlformats.org/officeDocument/2006/relationships/image" Target="../media/image130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5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5" Type="http://schemas.openxmlformats.org/officeDocument/2006/relationships/package" Target="../embeddings/Presentazione_di_Microsoft_Office_PowerPoint1.pptx"/><Relationship Id="rId4" Type="http://schemas.openxmlformats.org/officeDocument/2006/relationships/image" Target="../media/image1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17E2-F493-4644-81F9-2943CB2F9E32}" type="slidenum">
              <a:rPr lang="it-IT"/>
              <a:pPr/>
              <a:t>1</a:t>
            </a:fld>
            <a:endParaRPr lang="it-IT"/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676400" y="3962400"/>
            <a:ext cx="62484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dirty="0">
                <a:solidFill>
                  <a:srgbClr val="000066"/>
                </a:solidFill>
                <a:latin typeface="Forte" pitchFamily="66" charset="0"/>
              </a:rPr>
              <a:t>Angelo </a:t>
            </a:r>
            <a:r>
              <a:rPr lang="it-IT" sz="2800" dirty="0" err="1">
                <a:solidFill>
                  <a:srgbClr val="000066"/>
                </a:solidFill>
                <a:latin typeface="Forte" pitchFamily="66" charset="0"/>
              </a:rPr>
              <a:t>Cunsolo</a:t>
            </a:r>
            <a:endParaRPr lang="it-IT" sz="2800" dirty="0">
              <a:solidFill>
                <a:srgbClr val="000066"/>
              </a:solidFill>
              <a:latin typeface="Forte" pitchFamily="66" charset="0"/>
            </a:endParaRPr>
          </a:p>
          <a:p>
            <a:pPr>
              <a:spcBef>
                <a:spcPct val="50000"/>
              </a:spcBef>
            </a:pPr>
            <a:r>
              <a:rPr lang="it-IT" sz="2000" dirty="0">
                <a:solidFill>
                  <a:srgbClr val="000066"/>
                </a:solidFill>
                <a:latin typeface="Times New Roman" pitchFamily="18" charset="0"/>
              </a:rPr>
              <a:t>Dipartimento di Fisica e Astronomia Università di Catania</a:t>
            </a:r>
          </a:p>
          <a:p>
            <a:pPr>
              <a:spcBef>
                <a:spcPct val="50000"/>
              </a:spcBef>
            </a:pPr>
            <a:r>
              <a:rPr lang="it-IT" sz="2000" dirty="0">
                <a:solidFill>
                  <a:srgbClr val="000066"/>
                </a:solidFill>
                <a:latin typeface="Times New Roman" pitchFamily="18" charset="0"/>
              </a:rPr>
              <a:t>INFN-LNS Catania - Italy</a:t>
            </a:r>
          </a:p>
        </p:txBody>
      </p:sp>
      <p:pic>
        <p:nvPicPr>
          <p:cNvPr id="7171" name="Picture 3" descr="univ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304800"/>
            <a:ext cx="1447800" cy="1447800"/>
          </a:xfrm>
          <a:prstGeom prst="rect">
            <a:avLst/>
          </a:prstGeom>
          <a:noFill/>
        </p:spPr>
      </p:pic>
      <p:sp>
        <p:nvSpPr>
          <p:cNvPr id="7172" name="AutoShape 4" descr="INFN-LNS"/>
          <p:cNvSpPr>
            <a:spLocks noChangeAspect="1" noChangeArrowheads="1"/>
          </p:cNvSpPr>
          <p:nvPr/>
        </p:nvSpPr>
        <p:spPr bwMode="auto">
          <a:xfrm>
            <a:off x="4424363" y="3281363"/>
            <a:ext cx="298450" cy="296862"/>
          </a:xfrm>
          <a:prstGeom prst="rect">
            <a:avLst/>
          </a:prstGeom>
          <a:noFill/>
        </p:spPr>
        <p:txBody>
          <a:bodyPr/>
          <a:lstStyle/>
          <a:p>
            <a:endParaRPr lang="it-IT"/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838200" y="609600"/>
          <a:ext cx="3048000" cy="714375"/>
        </p:xfrm>
        <a:graphic>
          <a:graphicData uri="http://schemas.openxmlformats.org/presentationml/2006/ole">
            <p:oleObj spid="_x0000_s1026" name="Fotografia Photo Editor" r:id="rId6" imgW="2352381" imgH="714286" progId="">
              <p:embed/>
            </p:oleObj>
          </a:graphicData>
        </a:graphic>
      </p:graphicFrame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685800" y="2514600"/>
            <a:ext cx="8204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  <a:latin typeface="Times New Roman" pitchFamily="18" charset="0"/>
              </a:rPr>
              <a:t>Uso di Spettrometri Magnetici </a:t>
            </a:r>
            <a:endParaRPr lang="it-IT" sz="2400" b="1" dirty="0">
              <a:solidFill>
                <a:srgbClr val="000066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it-IT" sz="2400" b="1" dirty="0">
                <a:solidFill>
                  <a:srgbClr val="000066"/>
                </a:solidFill>
                <a:latin typeface="Times New Roman" pitchFamily="18" charset="0"/>
              </a:rPr>
              <a:t>in reazioni con Nuclei Pesanti ad energie non relativistiche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588" y="2833688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endParaRPr lang="it-IT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0" y="5638800"/>
            <a:ext cx="9144000" cy="1219200"/>
            <a:chOff x="0" y="0"/>
            <a:chExt cx="5645" cy="750"/>
          </a:xfrm>
        </p:grpSpPr>
        <p:sp>
          <p:nvSpPr>
            <p:cNvPr id="7177" name="Rectangle 9"/>
            <p:cNvSpPr>
              <a:spLocks noChangeArrowheads="1"/>
            </p:cNvSpPr>
            <p:nvPr/>
          </p:nvSpPr>
          <p:spPr bwMode="auto">
            <a:xfrm>
              <a:off x="0" y="0"/>
              <a:ext cx="5645" cy="750"/>
            </a:xfrm>
            <a:prstGeom prst="rect">
              <a:avLst/>
            </a:prstGeom>
            <a:solidFill>
              <a:srgbClr val="000080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7178" name="Rectangle 10"/>
            <p:cNvSpPr>
              <a:spLocks noChangeArrowheads="1"/>
            </p:cNvSpPr>
            <p:nvPr/>
          </p:nvSpPr>
          <p:spPr bwMode="auto">
            <a:xfrm>
              <a:off x="0" y="0"/>
              <a:ext cx="5645" cy="750"/>
            </a:xfrm>
            <a:prstGeom prst="rect">
              <a:avLst/>
            </a:prstGeom>
            <a:solidFill>
              <a:srgbClr val="000080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anchor="b"/>
            <a:lstStyle/>
            <a:p>
              <a:pPr algn="ctr"/>
              <a:r>
                <a:rPr lang="en-US" sz="1600" b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en-US" sz="900" b="1"/>
            </a:p>
            <a:p>
              <a:pPr algn="ctr" eaLnBrk="0" hangingPunct="0"/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6092825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</a:rPr>
              <a:t>                                                                            </a:t>
            </a:r>
            <a:r>
              <a:rPr lang="en-US" b="1" dirty="0" smtClean="0">
                <a:solidFill>
                  <a:schemeClr val="bg1"/>
                </a:solidFill>
              </a:rPr>
              <a:t>PISA, 20 </a:t>
            </a:r>
            <a:r>
              <a:rPr lang="en-US" b="1" dirty="0" err="1" smtClean="0">
                <a:solidFill>
                  <a:schemeClr val="bg1"/>
                </a:solidFill>
              </a:rPr>
              <a:t>Maggio</a:t>
            </a:r>
            <a:r>
              <a:rPr lang="en-US" b="1" dirty="0" smtClean="0">
                <a:solidFill>
                  <a:schemeClr val="bg1"/>
                </a:solidFill>
              </a:rPr>
              <a:t>  2010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2843213" y="0"/>
            <a:ext cx="24495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smtClean="0">
                <a:solidFill>
                  <a:srgbClr val="000000"/>
                </a:solidFill>
              </a:rPr>
              <a:t>                   </a:t>
            </a:r>
            <a:r>
              <a:rPr lang="it-IT" sz="3200" b="1" smtClean="0">
                <a:solidFill>
                  <a:srgbClr val="FF0000"/>
                </a:solidFill>
              </a:rPr>
              <a:t>Programma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" y="1219200"/>
            <a:ext cx="7467600" cy="4800600"/>
          </a:xfrm>
          <a:solidFill>
            <a:schemeClr val="accent1"/>
          </a:solidFill>
          <a:ln/>
        </p:spPr>
        <p:txBody>
          <a:bodyPr/>
          <a:lstStyle/>
          <a:p>
            <a:pPr marL="838200" indent="-838200" algn="l">
              <a:lnSpc>
                <a:spcPct val="90000"/>
              </a:lnSpc>
              <a:spcBef>
                <a:spcPct val="40000"/>
              </a:spcBef>
            </a:pPr>
            <a:r>
              <a:rPr lang="en-GB" sz="2000" b="1" dirty="0">
                <a:solidFill>
                  <a:srgbClr val="000066"/>
                </a:solidFill>
              </a:rPr>
              <a:t/>
            </a:r>
            <a:br>
              <a:rPr lang="en-GB" sz="2000" b="1" dirty="0">
                <a:solidFill>
                  <a:srgbClr val="000066"/>
                </a:solidFill>
              </a:rPr>
            </a:br>
            <a:r>
              <a:rPr lang="en-GB" sz="2000" b="1" dirty="0">
                <a:solidFill>
                  <a:srgbClr val="000066"/>
                </a:solidFill>
              </a:rPr>
              <a:t/>
            </a:r>
            <a:br>
              <a:rPr lang="en-GB" sz="2000" b="1" dirty="0">
                <a:solidFill>
                  <a:srgbClr val="000066"/>
                </a:solidFill>
              </a:rPr>
            </a:b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Rivelatori</a:t>
            </a:r>
            <a:r>
              <a:rPr lang="en-GB" sz="2000" b="1" dirty="0" smtClean="0">
                <a:solidFill>
                  <a:srgbClr val="000066"/>
                </a:solidFill>
              </a:rPr>
              <a:t> per </a:t>
            </a:r>
            <a:r>
              <a:rPr lang="en-GB" sz="2000" b="1" dirty="0" err="1" smtClean="0">
                <a:solidFill>
                  <a:srgbClr val="000066"/>
                </a:solidFill>
              </a:rPr>
              <a:t>ejettili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emessi</a:t>
            </a:r>
            <a:r>
              <a:rPr lang="en-GB" sz="2000" b="1" dirty="0" smtClean="0">
                <a:solidFill>
                  <a:srgbClr val="000066"/>
                </a:solidFill>
              </a:rPr>
              <a:t> in </a:t>
            </a:r>
            <a:r>
              <a:rPr lang="en-GB" sz="2000" b="1" dirty="0" err="1" smtClean="0">
                <a:solidFill>
                  <a:srgbClr val="000066"/>
                </a:solidFill>
              </a:rPr>
              <a:t>una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reazione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nucleare</a:t>
            </a:r>
            <a:r>
              <a:rPr lang="en-GB" sz="2000" b="1" dirty="0" smtClean="0">
                <a:solidFill>
                  <a:srgbClr val="000066"/>
                </a:solidFill>
              </a:rPr>
              <a:t>  : un </a:t>
            </a:r>
            <a:r>
              <a:rPr lang="en-GB" sz="2000" b="1" dirty="0" err="1" smtClean="0">
                <a:solidFill>
                  <a:srgbClr val="000066"/>
                </a:solidFill>
              </a:rPr>
              <a:t>pò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di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storia</a:t>
            </a:r>
            <a:r>
              <a:rPr lang="en-GB" sz="2000" b="1" dirty="0" smtClean="0">
                <a:solidFill>
                  <a:srgbClr val="000066"/>
                </a:solidFill>
              </a:rPr>
              <a:t>  </a:t>
            </a:r>
            <a:r>
              <a:rPr lang="en-GB" sz="2000" b="1" dirty="0" err="1" smtClean="0">
                <a:solidFill>
                  <a:srgbClr val="000066"/>
                </a:solidFill>
              </a:rPr>
              <a:t>ed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il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ruolo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di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apparati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magnetici</a:t>
            </a:r>
            <a:r>
              <a:rPr lang="en-GB" sz="2000" b="1" dirty="0" smtClean="0">
                <a:solidFill>
                  <a:srgbClr val="000066"/>
                </a:solidFill>
              </a:rPr>
              <a:t>……. OGGI.</a:t>
            </a:r>
            <a:r>
              <a:rPr lang="en-GB" sz="2000" b="1" dirty="0">
                <a:solidFill>
                  <a:srgbClr val="000066"/>
                </a:solidFill>
              </a:rPr>
              <a:t/>
            </a:r>
            <a:br>
              <a:rPr lang="en-GB" sz="2000" b="1" dirty="0">
                <a:solidFill>
                  <a:srgbClr val="000066"/>
                </a:solidFill>
              </a:rPr>
            </a:br>
            <a:r>
              <a:rPr lang="en-GB" sz="2000" b="1" dirty="0">
                <a:solidFill>
                  <a:srgbClr val="000066"/>
                </a:solidFill>
              </a:rPr>
              <a:t/>
            </a:r>
            <a:br>
              <a:rPr lang="en-GB" sz="2000" b="1" dirty="0">
                <a:solidFill>
                  <a:srgbClr val="000066"/>
                </a:solidFill>
              </a:rPr>
            </a:br>
            <a:r>
              <a:rPr lang="en-GB" sz="2000" b="1" dirty="0">
                <a:solidFill>
                  <a:srgbClr val="000066"/>
                </a:solidFill>
              </a:rPr>
              <a:t>Lo </a:t>
            </a:r>
            <a:r>
              <a:rPr lang="en-GB" sz="2000" b="1" dirty="0" err="1">
                <a:solidFill>
                  <a:srgbClr val="000066"/>
                </a:solidFill>
              </a:rPr>
              <a:t>spettrometro</a:t>
            </a:r>
            <a:r>
              <a:rPr lang="en-GB" sz="2000" b="1" dirty="0">
                <a:solidFill>
                  <a:srgbClr val="000066"/>
                </a:solidFill>
              </a:rPr>
              <a:t> MAGNEX </a:t>
            </a:r>
            <a:r>
              <a:rPr lang="en-GB" sz="2000" b="1" dirty="0" err="1">
                <a:solidFill>
                  <a:srgbClr val="000066"/>
                </a:solidFill>
              </a:rPr>
              <a:t>ai</a:t>
            </a:r>
            <a:r>
              <a:rPr lang="en-GB" sz="2000" b="1" dirty="0">
                <a:solidFill>
                  <a:srgbClr val="000066"/>
                </a:solidFill>
              </a:rPr>
              <a:t> LNS-INFN, Catania :</a:t>
            </a:r>
            <a:br>
              <a:rPr lang="en-GB" sz="2000" b="1" dirty="0">
                <a:solidFill>
                  <a:srgbClr val="000066"/>
                </a:solidFill>
              </a:rPr>
            </a:br>
            <a:r>
              <a:rPr lang="en-GB" sz="2000" b="1" dirty="0" err="1">
                <a:solidFill>
                  <a:srgbClr val="000066"/>
                </a:solidFill>
              </a:rPr>
              <a:t>concezione</a:t>
            </a:r>
            <a:r>
              <a:rPr lang="en-GB" sz="2000" b="1" dirty="0">
                <a:solidFill>
                  <a:srgbClr val="000066"/>
                </a:solidFill>
              </a:rPr>
              <a:t>, </a:t>
            </a:r>
            <a:r>
              <a:rPr lang="en-GB" sz="2000" b="1" dirty="0" err="1" smtClean="0">
                <a:solidFill>
                  <a:srgbClr val="000066"/>
                </a:solidFill>
              </a:rPr>
              <a:t>costruzione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>
                <a:solidFill>
                  <a:srgbClr val="000066"/>
                </a:solidFill>
              </a:rPr>
              <a:t>e prime </a:t>
            </a:r>
            <a:r>
              <a:rPr lang="en-GB" sz="2000" b="1" dirty="0" err="1" smtClean="0">
                <a:solidFill>
                  <a:srgbClr val="000066"/>
                </a:solidFill>
              </a:rPr>
              <a:t>misure</a:t>
            </a:r>
            <a:r>
              <a:rPr lang="en-GB" sz="2000" b="1" dirty="0" smtClean="0">
                <a:solidFill>
                  <a:srgbClr val="000066"/>
                </a:solidFill>
              </a:rPr>
              <a:t> inclusive.</a:t>
            </a:r>
            <a:br>
              <a:rPr lang="en-GB" sz="2000" b="1" dirty="0" smtClean="0">
                <a:solidFill>
                  <a:srgbClr val="000066"/>
                </a:solidFill>
              </a:rPr>
            </a:br>
            <a:r>
              <a:rPr lang="en-GB" sz="2000" b="1" dirty="0" smtClean="0">
                <a:solidFill>
                  <a:srgbClr val="000066"/>
                </a:solidFill>
              </a:rPr>
              <a:t/>
            </a:r>
            <a:br>
              <a:rPr lang="en-GB" sz="2000" b="1" dirty="0" smtClean="0">
                <a:solidFill>
                  <a:srgbClr val="000066"/>
                </a:solidFill>
              </a:rPr>
            </a:br>
            <a:r>
              <a:rPr lang="en-GB" sz="2000" b="1" dirty="0" err="1" smtClean="0">
                <a:solidFill>
                  <a:srgbClr val="000066"/>
                </a:solidFill>
              </a:rPr>
              <a:t>Reazioni</a:t>
            </a:r>
            <a:r>
              <a:rPr lang="en-GB" sz="2000" b="1" dirty="0" smtClean="0">
                <a:solidFill>
                  <a:srgbClr val="000066"/>
                </a:solidFill>
              </a:rPr>
              <a:t> con </a:t>
            </a:r>
            <a:r>
              <a:rPr lang="en-GB" sz="2000" b="1" dirty="0" err="1" smtClean="0">
                <a:solidFill>
                  <a:srgbClr val="000066"/>
                </a:solidFill>
              </a:rPr>
              <a:t>più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corpi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nello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stato</a:t>
            </a:r>
            <a:r>
              <a:rPr lang="en-GB" sz="2000" b="1" dirty="0" smtClean="0">
                <a:solidFill>
                  <a:srgbClr val="000066"/>
                </a:solidFill>
              </a:rPr>
              <a:t> finale : </a:t>
            </a:r>
            <a:r>
              <a:rPr lang="en-GB" sz="2000" b="1" dirty="0" err="1" smtClean="0">
                <a:solidFill>
                  <a:srgbClr val="000066"/>
                </a:solidFill>
              </a:rPr>
              <a:t>conservazione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dell’energia</a:t>
            </a:r>
            <a:r>
              <a:rPr lang="en-GB" sz="2000" b="1" dirty="0" smtClean="0">
                <a:solidFill>
                  <a:srgbClr val="000066"/>
                </a:solidFill>
              </a:rPr>
              <a:t> e </a:t>
            </a:r>
            <a:r>
              <a:rPr lang="en-GB" sz="2000" b="1" dirty="0" err="1" smtClean="0">
                <a:solidFill>
                  <a:srgbClr val="000066"/>
                </a:solidFill>
              </a:rPr>
              <a:t>impulso</a:t>
            </a:r>
            <a:r>
              <a:rPr lang="en-GB" sz="2000" b="1" dirty="0" smtClean="0">
                <a:solidFill>
                  <a:srgbClr val="000066"/>
                </a:solidFill>
              </a:rPr>
              <a:t> e </a:t>
            </a:r>
            <a:r>
              <a:rPr lang="en-GB" sz="2000" b="1" dirty="0" err="1" smtClean="0">
                <a:solidFill>
                  <a:srgbClr val="000066"/>
                </a:solidFill>
              </a:rPr>
              <a:t>ricostruzione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completa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dell’evento</a:t>
            </a:r>
            <a:r>
              <a:rPr lang="en-GB" sz="2000" b="1" dirty="0" smtClean="0">
                <a:solidFill>
                  <a:srgbClr val="000066"/>
                </a:solidFill>
              </a:rPr>
              <a:t>.</a:t>
            </a:r>
            <a:br>
              <a:rPr lang="en-GB" sz="2000" b="1" dirty="0" smtClean="0">
                <a:solidFill>
                  <a:srgbClr val="000066"/>
                </a:solidFill>
              </a:rPr>
            </a:br>
            <a:r>
              <a:rPr lang="en-GB" sz="2000" b="1" dirty="0" smtClean="0">
                <a:solidFill>
                  <a:srgbClr val="000066"/>
                </a:solidFill>
              </a:rPr>
              <a:t/>
            </a:r>
            <a:br>
              <a:rPr lang="en-GB" sz="2000" b="1" dirty="0" smtClean="0">
                <a:solidFill>
                  <a:srgbClr val="000066"/>
                </a:solidFill>
              </a:rPr>
            </a:b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Misure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di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coincidenza</a:t>
            </a:r>
            <a:r>
              <a:rPr lang="en-GB" sz="2000" b="1" dirty="0" smtClean="0">
                <a:solidFill>
                  <a:srgbClr val="000066"/>
                </a:solidFill>
              </a:rPr>
              <a:t> con </a:t>
            </a:r>
            <a:r>
              <a:rPr lang="en-GB" sz="2000" b="1" dirty="0" err="1" smtClean="0">
                <a:solidFill>
                  <a:srgbClr val="000066"/>
                </a:solidFill>
              </a:rPr>
              <a:t>altri</a:t>
            </a:r>
            <a:r>
              <a:rPr lang="en-GB" sz="2000" b="1" dirty="0" smtClean="0">
                <a:solidFill>
                  <a:srgbClr val="000066"/>
                </a:solidFill>
              </a:rPr>
              <a:t> </a:t>
            </a:r>
            <a:r>
              <a:rPr lang="en-GB" sz="2000" b="1" dirty="0" err="1" smtClean="0">
                <a:solidFill>
                  <a:srgbClr val="000066"/>
                </a:solidFill>
              </a:rPr>
              <a:t>rivelatori</a:t>
            </a:r>
            <a:r>
              <a:rPr lang="en-GB" sz="2000" b="1" dirty="0" smtClean="0">
                <a:solidFill>
                  <a:srgbClr val="000066"/>
                </a:solidFill>
              </a:rPr>
              <a:t> .</a:t>
            </a:r>
            <a:br>
              <a:rPr lang="en-GB" sz="2000" b="1" dirty="0" smtClean="0">
                <a:solidFill>
                  <a:srgbClr val="000066"/>
                </a:solidFill>
              </a:rPr>
            </a:br>
            <a:r>
              <a:rPr lang="en-GB" sz="2000" b="1" dirty="0">
                <a:solidFill>
                  <a:srgbClr val="000066"/>
                </a:solidFill>
              </a:rPr>
              <a:t/>
            </a:r>
            <a:br>
              <a:rPr lang="en-GB" sz="2000" b="1" dirty="0">
                <a:solidFill>
                  <a:srgbClr val="000066"/>
                </a:solidFill>
              </a:rPr>
            </a:br>
            <a:endParaRPr lang="en-GB" sz="2000" b="1" dirty="0">
              <a:solidFill>
                <a:srgbClr val="000066"/>
              </a:solidFill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err="1" smtClean="0">
                <a:solidFill>
                  <a:srgbClr val="333399"/>
                </a:solidFill>
              </a:rPr>
              <a:t>A.Cunsolo</a:t>
            </a:r>
            <a:r>
              <a:rPr lang="en-US" i="1" dirty="0" smtClean="0">
                <a:solidFill>
                  <a:srgbClr val="333399"/>
                </a:solidFill>
              </a:rPr>
              <a:t> </a:t>
            </a:r>
            <a:r>
              <a:rPr lang="en-US" i="1" dirty="0" smtClean="0">
                <a:solidFill>
                  <a:srgbClr val="000000"/>
                </a:solidFill>
              </a:rPr>
              <a:t> </a:t>
            </a:r>
            <a:r>
              <a:rPr lang="en-US" i="1" dirty="0" smtClean="0">
                <a:solidFill>
                  <a:srgbClr val="000000"/>
                </a:solidFill>
              </a:rPr>
              <a:t>  Pisa   </a:t>
            </a:r>
            <a:r>
              <a:rPr lang="en-US" i="1" dirty="0" smtClean="0">
                <a:solidFill>
                  <a:srgbClr val="000000"/>
                </a:solidFill>
              </a:rPr>
              <a:t>2010</a:t>
            </a:r>
            <a:endParaRPr lang="it-IT" i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1275" y="1052513"/>
            <a:ext cx="4168775" cy="4586287"/>
          </a:xfrm>
          <a:noFill/>
        </p:spPr>
        <p:txBody>
          <a:bodyPr/>
          <a:lstStyle/>
          <a:p>
            <a:r>
              <a:rPr lang="en-US" sz="1800" i="1"/>
              <a:t>H. Bequerel</a:t>
            </a:r>
            <a:r>
              <a:rPr lang="en-US" sz="1800"/>
              <a:t> </a:t>
            </a:r>
          </a:p>
          <a:p>
            <a:r>
              <a:rPr lang="en-US" sz="1600" b="1"/>
              <a:t>E</a:t>
            </a:r>
            <a:r>
              <a:rPr lang="en-US"/>
              <a:t> </a:t>
            </a:r>
          </a:p>
          <a:p>
            <a:r>
              <a:rPr lang="en-US" sz="1600" i="1"/>
              <a:t>M. Curie</a:t>
            </a:r>
          </a:p>
          <a:p>
            <a:endParaRPr lang="en-US" sz="1600"/>
          </a:p>
          <a:p>
            <a:endParaRPr lang="en-US"/>
          </a:p>
          <a:p>
            <a:r>
              <a:rPr lang="en-US"/>
              <a:t>     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6356350" y="6491288"/>
            <a:ext cx="233910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765175"/>
          </a:xfrm>
          <a:solidFill>
            <a:srgbClr val="FFFF00"/>
          </a:solidFill>
          <a:ln/>
        </p:spPr>
        <p:txBody>
          <a:bodyPr/>
          <a:lstStyle/>
          <a:p>
            <a:r>
              <a:rPr lang="en-GB" sz="2800" b="1">
                <a:solidFill>
                  <a:srgbClr val="0033CC"/>
                </a:solidFill>
              </a:rPr>
              <a:t>Un po’ di storia</a:t>
            </a:r>
            <a:endParaRPr lang="en-US" sz="2800" b="1">
              <a:solidFill>
                <a:srgbClr val="0033CC"/>
              </a:solidFill>
            </a:endParaRPr>
          </a:p>
        </p:txBody>
      </p:sp>
      <p:pic>
        <p:nvPicPr>
          <p:cNvPr id="65542" name="Picture 6" descr="DSC00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0163" y="981075"/>
            <a:ext cx="4033837" cy="538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8" name="Picture 12" descr="DSC00109"/>
          <p:cNvPicPr>
            <a:picLocks noChangeAspect="1" noChangeArrowheads="1"/>
          </p:cNvPicPr>
          <p:nvPr/>
        </p:nvPicPr>
        <p:blipFill>
          <a:blip r:embed="rId4" cstate="print"/>
          <a:srcRect l="11397" t="5440" r="11397" b="5440"/>
          <a:stretch>
            <a:fillRect/>
          </a:stretch>
        </p:blipFill>
        <p:spPr bwMode="auto">
          <a:xfrm>
            <a:off x="0" y="912813"/>
            <a:ext cx="3868738" cy="594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3851275" y="1700213"/>
            <a:ext cx="1296988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400" b="1" i="1"/>
              <a:t>HENRY</a:t>
            </a:r>
          </a:p>
          <a:p>
            <a:pPr algn="ctr"/>
            <a:r>
              <a:rPr lang="it-IT" sz="1400" b="1" i="1"/>
              <a:t>BEQUEREL</a:t>
            </a: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3851275" y="4581525"/>
            <a:ext cx="1296988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600" b="1" i="1"/>
              <a:t>Maria</a:t>
            </a:r>
          </a:p>
          <a:p>
            <a:pPr algn="ctr"/>
            <a:r>
              <a:rPr lang="it-IT" sz="1600" b="1" i="1"/>
              <a:t>CURIE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3505200" y="2565400"/>
          <a:ext cx="4419600" cy="2406650"/>
        </p:xfrm>
        <a:graphic>
          <a:graphicData uri="http://schemas.openxmlformats.org/presentationml/2006/ole">
            <p:oleObj spid="_x0000_s4098" name="CorelPhotoPaint.Image.10" r:id="rId4" imgW="3764288" imgH="2215713" progId="">
              <p:embed/>
            </p:oleObj>
          </a:graphicData>
        </a:graphic>
      </p:graphicFrame>
      <p:sp>
        <p:nvSpPr>
          <p:cNvPr id="675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57158" y="5286388"/>
            <a:ext cx="8331200" cy="1028700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en-GB" sz="2000" b="1"/>
              <a:t>2002:</a:t>
            </a:r>
            <a:r>
              <a:rPr lang="en-GB" sz="2000"/>
              <a:t> Il premio Nobel é assegnato a : </a:t>
            </a:r>
          </a:p>
          <a:p>
            <a:pPr marL="0" indent="0" algn="just">
              <a:buFontTx/>
              <a:buNone/>
            </a:pPr>
            <a:r>
              <a:rPr lang="en-GB" sz="2000"/>
              <a:t>JOHN B. FENN, and KOICHI TANAKA, per aver sviuppato metodi per effettuare </a:t>
            </a:r>
            <a:r>
              <a:rPr lang="en-GB" sz="2000">
                <a:solidFill>
                  <a:schemeClr val="accent2"/>
                </a:solidFill>
              </a:rPr>
              <a:t>analisi di spettroscopia di massa</a:t>
            </a:r>
            <a:r>
              <a:rPr lang="en-GB" sz="2000"/>
              <a:t> di macromolecole biologiche </a:t>
            </a:r>
          </a:p>
        </p:txBody>
      </p:sp>
      <p:graphicFrame>
        <p:nvGraphicFramePr>
          <p:cNvPr id="67589" name="Object 5"/>
          <p:cNvGraphicFramePr>
            <a:graphicFrameLocks noChangeAspect="1"/>
          </p:cNvGraphicFramePr>
          <p:nvPr/>
        </p:nvGraphicFramePr>
        <p:xfrm>
          <a:off x="1395413" y="1012825"/>
          <a:ext cx="2289175" cy="1673225"/>
        </p:xfrm>
        <a:graphic>
          <a:graphicData uri="http://schemas.openxmlformats.org/presentationml/2006/ole">
            <p:oleObj spid="_x0000_s4099" name="CorelPhotoPaint.Image.10" r:id="rId5" imgW="2685293" imgH="1965631" progId="">
              <p:embed/>
            </p:oleObj>
          </a:graphicData>
        </a:graphic>
      </p:graphicFrame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4572000" y="971550"/>
            <a:ext cx="35560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Mme Curie </a:t>
            </a:r>
            <a:r>
              <a:rPr lang="it-IT" sz="2000" b="1">
                <a:latin typeface="Times New Roman" pitchFamily="18" charset="0"/>
              </a:rPr>
              <a:t>1904</a:t>
            </a:r>
            <a:r>
              <a:rPr lang="it-IT" sz="2000">
                <a:latin typeface="Times New Roman" pitchFamily="18" charset="0"/>
              </a:rPr>
              <a:t> Ph.D thesis.</a:t>
            </a:r>
          </a:p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Scoperta</a:t>
            </a:r>
            <a:r>
              <a:rPr lang="it-IT" sz="2000" u="sng">
                <a:latin typeface="Times New Roman" pitchFamily="18" charset="0"/>
              </a:rPr>
              <a:t> </a:t>
            </a:r>
            <a:r>
              <a:rPr lang="it-IT" sz="2000">
                <a:latin typeface="Times New Roman" pitchFamily="18" charset="0"/>
              </a:rPr>
              <a:t>di tre tipi di radioattività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508000" y="4629150"/>
            <a:ext cx="5892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Francis W.Aston </a:t>
            </a:r>
            <a:r>
              <a:rPr lang="it-IT" sz="2000" b="1">
                <a:latin typeface="Times New Roman" pitchFamily="18" charset="0"/>
              </a:rPr>
              <a:t>1922</a:t>
            </a:r>
            <a:r>
              <a:rPr lang="it-IT" sz="2000">
                <a:latin typeface="Times New Roman" pitchFamily="18" charset="0"/>
              </a:rPr>
              <a:t> Nobel lecture; </a:t>
            </a:r>
            <a:r>
              <a:rPr lang="it-IT" sz="2000">
                <a:solidFill>
                  <a:schemeClr val="accent2"/>
                </a:solidFill>
                <a:latin typeface="Times New Roman" pitchFamily="18" charset="0"/>
              </a:rPr>
              <a:t> Spettri  di MASSA e di ISOTOPI</a:t>
            </a:r>
            <a:endParaRPr lang="en-GB" sz="2000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6499225" y="6481763"/>
            <a:ext cx="264477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A.Cunsolo </a:t>
            </a:r>
            <a:r>
              <a:rPr lang="en-US" i="1"/>
              <a:t>Otranto 2008</a:t>
            </a:r>
            <a:endParaRPr lang="it-IT" i="1"/>
          </a:p>
        </p:txBody>
      </p:sp>
      <p:sp>
        <p:nvSpPr>
          <p:cNvPr id="6759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-171450"/>
            <a:ext cx="9144000" cy="908050"/>
          </a:xfrm>
          <a:solidFill>
            <a:srgbClr val="FFFF00"/>
          </a:solidFill>
          <a:ln/>
        </p:spPr>
        <p:txBody>
          <a:bodyPr/>
          <a:lstStyle/>
          <a:p>
            <a:r>
              <a:rPr lang="en-GB" sz="2800" b="1">
                <a:solidFill>
                  <a:srgbClr val="0033CC"/>
                </a:solidFill>
              </a:rPr>
              <a:t>Un po’ di storia</a:t>
            </a:r>
            <a:endParaRPr lang="en-US" sz="2800" b="1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FF00"/>
          </a:solidFill>
        </p:spPr>
        <p:txBody>
          <a:bodyPr/>
          <a:lstStyle/>
          <a:p>
            <a:r>
              <a:rPr lang="en-GB" sz="2400" b="1">
                <a:solidFill>
                  <a:srgbClr val="0033CC"/>
                </a:solidFill>
              </a:rPr>
              <a:t>Usare campi elettrici statici  per avere informazioni sui frammenti carichi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4797425"/>
            <a:ext cx="8051800" cy="1584325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50000"/>
              </a:spcAft>
              <a:buClr>
                <a:schemeClr val="tx1"/>
              </a:buClr>
              <a:buFontTx/>
              <a:buNone/>
            </a:pPr>
            <a:endParaRPr lang="en-GB" sz="1800">
              <a:sym typeface="Symbol" pitchFamily="18" charset="2"/>
            </a:endParaRPr>
          </a:p>
          <a:p>
            <a:pPr>
              <a:lnSpc>
                <a:spcPct val="80000"/>
              </a:lnSpc>
              <a:spcAft>
                <a:spcPct val="50000"/>
              </a:spcAft>
              <a:buClr>
                <a:schemeClr val="tx1"/>
              </a:buClr>
            </a:pPr>
            <a:r>
              <a:rPr lang="en-GB" sz="1800">
                <a:sym typeface="Symbol" pitchFamily="18" charset="2"/>
              </a:rPr>
              <a:t>Se si conosce E,L e la carica q dello ione e si misura D, si ottiene il valore dell’energia T</a:t>
            </a:r>
            <a:r>
              <a:rPr lang="en-GB" sz="1800" baseline="-25000">
                <a:sym typeface="Symbol" pitchFamily="18" charset="2"/>
              </a:rPr>
              <a:t>0</a:t>
            </a:r>
            <a:r>
              <a:rPr lang="en-GB" sz="1800">
                <a:sym typeface="Symbol" pitchFamily="18" charset="2"/>
              </a:rPr>
              <a:t> (</a:t>
            </a:r>
            <a:r>
              <a:rPr lang="en-GB" sz="1800">
                <a:solidFill>
                  <a:srgbClr val="FF3300"/>
                </a:solidFill>
                <a:sym typeface="Symbol" pitchFamily="18" charset="2"/>
              </a:rPr>
              <a:t>spettrometria in impulso</a:t>
            </a:r>
            <a:r>
              <a:rPr lang="en-GB" sz="1800">
                <a:sym typeface="Symbol" pitchFamily="18" charset="2"/>
              </a:rPr>
              <a:t>)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en-GB" sz="1800">
                <a:sym typeface="Symbol" pitchFamily="18" charset="2"/>
              </a:rPr>
              <a:t>Se si conosce anche la velocità della particella, si ottiene la sua massa  (</a:t>
            </a:r>
            <a:r>
              <a:rPr lang="en-GB" sz="1800">
                <a:solidFill>
                  <a:srgbClr val="FF3300"/>
                </a:solidFill>
                <a:sym typeface="Symbol" pitchFamily="18" charset="2"/>
              </a:rPr>
              <a:t>spettrometria di massa</a:t>
            </a:r>
            <a:r>
              <a:rPr lang="en-GB" sz="1800">
                <a:sym typeface="Symbol" pitchFamily="18" charset="2"/>
              </a:rPr>
              <a:t>) </a:t>
            </a:r>
          </a:p>
        </p:txBody>
      </p:sp>
      <p:graphicFrame>
        <p:nvGraphicFramePr>
          <p:cNvPr id="63493" name="Object 5"/>
          <p:cNvGraphicFramePr>
            <a:graphicFrameLocks noChangeAspect="1"/>
          </p:cNvGraphicFramePr>
          <p:nvPr/>
        </p:nvGraphicFramePr>
        <p:xfrm>
          <a:off x="1916113" y="1196975"/>
          <a:ext cx="1692275" cy="465138"/>
        </p:xfrm>
        <a:graphic>
          <a:graphicData uri="http://schemas.openxmlformats.org/presentationml/2006/ole">
            <p:oleObj spid="_x0000_s2050" name="Equation" r:id="rId4" imgW="495000" imgH="241200" progId="Equation.3">
              <p:embed/>
            </p:oleObj>
          </a:graphicData>
        </a:graphic>
      </p:graphicFrame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203200" y="2057400"/>
            <a:ext cx="4008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Times New Roman" pitchFamily="18" charset="0"/>
              </a:rPr>
              <a:t>se                        e              é   uniforme  </a:t>
            </a:r>
          </a:p>
        </p:txBody>
      </p:sp>
      <p:graphicFrame>
        <p:nvGraphicFramePr>
          <p:cNvPr id="63495" name="Object 7"/>
          <p:cNvGraphicFramePr>
            <a:graphicFrameLocks noChangeAspect="1"/>
          </p:cNvGraphicFramePr>
          <p:nvPr/>
        </p:nvGraphicFramePr>
        <p:xfrm>
          <a:off x="685800" y="1981200"/>
          <a:ext cx="1219200" cy="368300"/>
        </p:xfrm>
        <a:graphic>
          <a:graphicData uri="http://schemas.openxmlformats.org/presentationml/2006/ole">
            <p:oleObj spid="_x0000_s2051" name="Equation" r:id="rId5" imgW="393480" imgH="215640" progId="Equation.3">
              <p:embed/>
            </p:oleObj>
          </a:graphicData>
        </a:graphic>
      </p:graphicFrame>
      <p:graphicFrame>
        <p:nvGraphicFramePr>
          <p:cNvPr id="63496" name="Object 8"/>
          <p:cNvGraphicFramePr>
            <a:graphicFrameLocks noChangeAspect="1"/>
          </p:cNvGraphicFramePr>
          <p:nvPr/>
        </p:nvGraphicFramePr>
        <p:xfrm>
          <a:off x="2124075" y="1989138"/>
          <a:ext cx="533400" cy="342900"/>
        </p:xfrm>
        <a:graphic>
          <a:graphicData uri="http://schemas.openxmlformats.org/presentationml/2006/ole">
            <p:oleObj spid="_x0000_s2052" name="Equation" r:id="rId6" imgW="152280" imgH="203040" progId="Equation.3">
              <p:embed/>
            </p:oleObj>
          </a:graphicData>
        </a:graphic>
      </p:graphicFrame>
      <p:graphicFrame>
        <p:nvGraphicFramePr>
          <p:cNvPr id="63497" name="Object 9"/>
          <p:cNvGraphicFramePr>
            <a:graphicFrameLocks noChangeAspect="1"/>
          </p:cNvGraphicFramePr>
          <p:nvPr/>
        </p:nvGraphicFramePr>
        <p:xfrm>
          <a:off x="3092450" y="2997200"/>
          <a:ext cx="1630363" cy="1549400"/>
        </p:xfrm>
        <a:graphic>
          <a:graphicData uri="http://schemas.openxmlformats.org/presentationml/2006/ole">
            <p:oleObj spid="_x0000_s2053" name="Equation" r:id="rId7" imgW="545760" imgH="558720" progId="Equation.3">
              <p:embed/>
            </p:oleObj>
          </a:graphicData>
        </a:graphic>
      </p:graphicFrame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250825" y="4329113"/>
            <a:ext cx="2235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Times New Roman" pitchFamily="18" charset="0"/>
              </a:rPr>
              <a:t>Mondo Macroscopico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5651500" y="432911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Times New Roman" pitchFamily="18" charset="0"/>
              </a:rPr>
              <a:t>Mondo Microscopico </a:t>
            </a:r>
          </a:p>
        </p:txBody>
      </p:sp>
      <p:sp>
        <p:nvSpPr>
          <p:cNvPr id="63501" name="AutoShape 13"/>
          <p:cNvSpPr>
            <a:spLocks noChangeArrowheads="1"/>
          </p:cNvSpPr>
          <p:nvPr/>
        </p:nvSpPr>
        <p:spPr bwMode="auto">
          <a:xfrm rot="77933">
            <a:off x="1042988" y="3932238"/>
            <a:ext cx="504825" cy="3429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3504" name="Rectangle 16"/>
          <p:cNvSpPr>
            <a:spLocks noChangeArrowheads="1"/>
          </p:cNvSpPr>
          <p:nvPr/>
        </p:nvSpPr>
        <p:spPr bwMode="auto">
          <a:xfrm>
            <a:off x="6356350" y="6491288"/>
            <a:ext cx="233910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63507" name="Rectangle 19"/>
          <p:cNvSpPr>
            <a:spLocks noChangeArrowheads="1"/>
          </p:cNvSpPr>
          <p:nvPr/>
        </p:nvSpPr>
        <p:spPr bwMode="auto">
          <a:xfrm>
            <a:off x="6300788" y="3068638"/>
            <a:ext cx="1346200" cy="649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/>
              <a:t>q,m, v</a:t>
            </a:r>
            <a:r>
              <a:rPr lang="it-IT" baseline="-25000"/>
              <a:t>0</a:t>
            </a:r>
            <a:endParaRPr lang="it-IT"/>
          </a:p>
        </p:txBody>
      </p:sp>
      <p:sp>
        <p:nvSpPr>
          <p:cNvPr id="63508" name="Rectangle 20"/>
          <p:cNvSpPr>
            <a:spLocks noChangeArrowheads="1"/>
          </p:cNvSpPr>
          <p:nvPr/>
        </p:nvSpPr>
        <p:spPr bwMode="auto">
          <a:xfrm>
            <a:off x="611188" y="3068638"/>
            <a:ext cx="1584325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/>
              <a:t>E, L, D, </a:t>
            </a:r>
            <a:r>
              <a:rPr lang="el-GR">
                <a:cs typeface="Arial" charset="0"/>
              </a:rPr>
              <a:t>θ</a:t>
            </a:r>
          </a:p>
        </p:txBody>
      </p:sp>
      <p:sp>
        <p:nvSpPr>
          <p:cNvPr id="63509" name="AutoShape 21"/>
          <p:cNvSpPr>
            <a:spLocks noChangeArrowheads="1"/>
          </p:cNvSpPr>
          <p:nvPr/>
        </p:nvSpPr>
        <p:spPr bwMode="auto">
          <a:xfrm rot="77933">
            <a:off x="6804025" y="3789363"/>
            <a:ext cx="504825" cy="3429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pic>
        <p:nvPicPr>
          <p:cNvPr id="63510" name="Picture 2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02100" y="1268413"/>
            <a:ext cx="5041900" cy="1590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elettro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1052513"/>
            <a:ext cx="2336800" cy="2228850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FFFF00"/>
          </a:solidFill>
        </p:spPr>
        <p:txBody>
          <a:bodyPr/>
          <a:lstStyle/>
          <a:p>
            <a:r>
              <a:rPr lang="en-GB" sz="2400" b="1">
                <a:solidFill>
                  <a:schemeClr val="accent2"/>
                </a:solidFill>
              </a:rPr>
              <a:t>Usare campi magnetici statici  per avere informazioni sui frammenti carichi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00034" y="4286256"/>
            <a:ext cx="8051800" cy="2171700"/>
          </a:xfrm>
        </p:spPr>
        <p:txBody>
          <a:bodyPr/>
          <a:lstStyle/>
          <a:p>
            <a:pPr>
              <a:spcAft>
                <a:spcPct val="50000"/>
              </a:spcAft>
              <a:buClr>
                <a:schemeClr val="tx1"/>
              </a:buClr>
              <a:buFontTx/>
              <a:buBlip>
                <a:blip r:embed="rId5"/>
              </a:buBlip>
            </a:pPr>
            <a:r>
              <a:rPr lang="en-GB" sz="2000" dirty="0"/>
              <a:t>Se </a:t>
            </a:r>
            <a:r>
              <a:rPr lang="en-GB" sz="2000" dirty="0" err="1"/>
              <a:t>si</a:t>
            </a:r>
            <a:r>
              <a:rPr lang="en-GB" sz="2000" dirty="0"/>
              <a:t> </a:t>
            </a:r>
            <a:r>
              <a:rPr lang="en-GB" sz="2000" dirty="0" err="1"/>
              <a:t>conosce</a:t>
            </a:r>
            <a:r>
              <a:rPr lang="en-GB" sz="2000" dirty="0"/>
              <a:t> B e </a:t>
            </a:r>
            <a:r>
              <a:rPr lang="en-GB" sz="2000" dirty="0" err="1"/>
              <a:t>si</a:t>
            </a:r>
            <a:r>
              <a:rPr lang="en-GB" sz="2000" dirty="0"/>
              <a:t> </a:t>
            </a:r>
            <a:r>
              <a:rPr lang="en-GB" sz="2000" dirty="0" err="1"/>
              <a:t>misura</a:t>
            </a:r>
            <a:r>
              <a:rPr lang="en-GB" sz="2000" dirty="0"/>
              <a:t>  </a:t>
            </a:r>
            <a:r>
              <a:rPr lang="en-GB" sz="2000" dirty="0">
                <a:sym typeface="Symbol" pitchFamily="18" charset="2"/>
              </a:rPr>
              <a:t>  </a:t>
            </a:r>
            <a:r>
              <a:rPr lang="en-GB" sz="2000" dirty="0" err="1">
                <a:sym typeface="Symbol" pitchFamily="18" charset="2"/>
              </a:rPr>
              <a:t>si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ottiene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il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valore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di</a:t>
            </a:r>
            <a:r>
              <a:rPr lang="en-GB" sz="2000" dirty="0">
                <a:sym typeface="Symbol" pitchFamily="18" charset="2"/>
              </a:rPr>
              <a:t>    p / q</a:t>
            </a:r>
          </a:p>
          <a:p>
            <a:pPr>
              <a:spcAft>
                <a:spcPct val="50000"/>
              </a:spcAft>
              <a:buClr>
                <a:schemeClr val="tx1"/>
              </a:buClr>
              <a:buFontTx/>
              <a:buBlip>
                <a:blip r:embed="rId5"/>
              </a:buBlip>
            </a:pPr>
            <a:r>
              <a:rPr lang="en-GB" sz="2000" dirty="0">
                <a:sym typeface="Symbol" pitchFamily="18" charset="2"/>
              </a:rPr>
              <a:t>Se </a:t>
            </a:r>
            <a:r>
              <a:rPr lang="en-GB" sz="2000" dirty="0" err="1">
                <a:sym typeface="Symbol" pitchFamily="18" charset="2"/>
              </a:rPr>
              <a:t>si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conosce</a:t>
            </a:r>
            <a:r>
              <a:rPr lang="en-GB" sz="2000" dirty="0">
                <a:sym typeface="Symbol" pitchFamily="18" charset="2"/>
              </a:rPr>
              <a:t>, </a:t>
            </a:r>
            <a:r>
              <a:rPr lang="en-GB" sz="2000" dirty="0" err="1">
                <a:sym typeface="Symbol" pitchFamily="18" charset="2"/>
              </a:rPr>
              <a:t>mediante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opportuni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rivelatori</a:t>
            </a:r>
            <a:r>
              <a:rPr lang="en-GB" sz="2000" dirty="0">
                <a:sym typeface="Symbol" pitchFamily="18" charset="2"/>
              </a:rPr>
              <a:t>, </a:t>
            </a:r>
            <a:r>
              <a:rPr lang="en-GB" sz="2000" dirty="0" err="1">
                <a:sym typeface="Symbol" pitchFamily="18" charset="2"/>
              </a:rPr>
              <a:t>anche</a:t>
            </a:r>
            <a:r>
              <a:rPr lang="en-GB" sz="2000" dirty="0">
                <a:sym typeface="Symbol" pitchFamily="18" charset="2"/>
              </a:rPr>
              <a:t> la </a:t>
            </a:r>
            <a:r>
              <a:rPr lang="en-GB" sz="2000" dirty="0" err="1">
                <a:sym typeface="Symbol" pitchFamily="18" charset="2"/>
              </a:rPr>
              <a:t>carica</a:t>
            </a:r>
            <a:r>
              <a:rPr lang="en-GB" sz="2000" dirty="0">
                <a:sym typeface="Symbol" pitchFamily="18" charset="2"/>
              </a:rPr>
              <a:t> q del </a:t>
            </a:r>
            <a:r>
              <a:rPr lang="en-GB" sz="2000" dirty="0" err="1">
                <a:sym typeface="Symbol" pitchFamily="18" charset="2"/>
              </a:rPr>
              <a:t>frammento</a:t>
            </a:r>
            <a:r>
              <a:rPr lang="en-GB" sz="2000" dirty="0">
                <a:sym typeface="Symbol" pitchFamily="18" charset="2"/>
              </a:rPr>
              <a:t>, </a:t>
            </a:r>
            <a:r>
              <a:rPr lang="en-GB" sz="2000" dirty="0" err="1">
                <a:sym typeface="Symbol" pitchFamily="18" charset="2"/>
              </a:rPr>
              <a:t>mediante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si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ottiene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il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valore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dell’impulso</a:t>
            </a:r>
            <a:r>
              <a:rPr lang="en-GB" sz="2000" dirty="0">
                <a:sym typeface="Symbol" pitchFamily="18" charset="2"/>
              </a:rPr>
              <a:t> p (</a:t>
            </a:r>
            <a:r>
              <a:rPr lang="en-GB" sz="2000" dirty="0" err="1">
                <a:solidFill>
                  <a:srgbClr val="FF3300"/>
                </a:solidFill>
                <a:sym typeface="Symbol" pitchFamily="18" charset="2"/>
              </a:rPr>
              <a:t>spettrometria</a:t>
            </a:r>
            <a:r>
              <a:rPr lang="en-GB" sz="2000" dirty="0">
                <a:solidFill>
                  <a:srgbClr val="FF3300"/>
                </a:solidFill>
                <a:sym typeface="Symbol" pitchFamily="18" charset="2"/>
              </a:rPr>
              <a:t> in </a:t>
            </a:r>
            <a:r>
              <a:rPr lang="en-GB" sz="2000" dirty="0" err="1">
                <a:solidFill>
                  <a:srgbClr val="FF3300"/>
                </a:solidFill>
                <a:sym typeface="Symbol" pitchFamily="18" charset="2"/>
              </a:rPr>
              <a:t>impulso</a:t>
            </a:r>
            <a:r>
              <a:rPr lang="en-GB" sz="2000" dirty="0">
                <a:sym typeface="Symbol" pitchFamily="18" charset="2"/>
              </a:rPr>
              <a:t>)</a:t>
            </a:r>
          </a:p>
          <a:p>
            <a:pPr>
              <a:buClr>
                <a:schemeClr val="tx1"/>
              </a:buClr>
              <a:buFontTx/>
              <a:buBlip>
                <a:blip r:embed="rId5"/>
              </a:buBlip>
            </a:pPr>
            <a:r>
              <a:rPr lang="en-GB" sz="2000" dirty="0">
                <a:sym typeface="Symbol" pitchFamily="18" charset="2"/>
              </a:rPr>
              <a:t>Se </a:t>
            </a:r>
            <a:r>
              <a:rPr lang="en-GB" sz="2000" dirty="0" err="1">
                <a:sym typeface="Symbol" pitchFamily="18" charset="2"/>
              </a:rPr>
              <a:t>si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conosce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anche</a:t>
            </a:r>
            <a:r>
              <a:rPr lang="en-GB" sz="2000" dirty="0">
                <a:sym typeface="Symbol" pitchFamily="18" charset="2"/>
              </a:rPr>
              <a:t> la </a:t>
            </a:r>
            <a:r>
              <a:rPr lang="en-GB" sz="2000" dirty="0" err="1">
                <a:sym typeface="Symbol" pitchFamily="18" charset="2"/>
              </a:rPr>
              <a:t>velocità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della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particella</a:t>
            </a:r>
            <a:r>
              <a:rPr lang="en-GB" sz="2000" dirty="0">
                <a:sym typeface="Symbol" pitchFamily="18" charset="2"/>
              </a:rPr>
              <a:t>, </a:t>
            </a:r>
            <a:r>
              <a:rPr lang="en-GB" sz="2000" dirty="0" err="1">
                <a:sym typeface="Symbol" pitchFamily="18" charset="2"/>
              </a:rPr>
              <a:t>si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ottiene</a:t>
            </a:r>
            <a:r>
              <a:rPr lang="en-GB" sz="2000" dirty="0">
                <a:sym typeface="Symbol" pitchFamily="18" charset="2"/>
              </a:rPr>
              <a:t> la </a:t>
            </a:r>
            <a:r>
              <a:rPr lang="en-GB" sz="2000" dirty="0" err="1">
                <a:sym typeface="Symbol" pitchFamily="18" charset="2"/>
              </a:rPr>
              <a:t>sua</a:t>
            </a:r>
            <a:r>
              <a:rPr lang="en-GB" sz="2000" dirty="0">
                <a:sym typeface="Symbol" pitchFamily="18" charset="2"/>
              </a:rPr>
              <a:t> </a:t>
            </a:r>
            <a:r>
              <a:rPr lang="en-GB" sz="2000" dirty="0" err="1">
                <a:sym typeface="Symbol" pitchFamily="18" charset="2"/>
              </a:rPr>
              <a:t>massa</a:t>
            </a:r>
            <a:r>
              <a:rPr lang="en-GB" sz="2000" dirty="0">
                <a:sym typeface="Symbol" pitchFamily="18" charset="2"/>
              </a:rPr>
              <a:t>  (</a:t>
            </a:r>
            <a:r>
              <a:rPr lang="en-GB" sz="2000" dirty="0" err="1">
                <a:solidFill>
                  <a:srgbClr val="FF3300"/>
                </a:solidFill>
                <a:sym typeface="Symbol" pitchFamily="18" charset="2"/>
              </a:rPr>
              <a:t>spettrometria</a:t>
            </a:r>
            <a:r>
              <a:rPr lang="en-GB" sz="2000" dirty="0">
                <a:solidFill>
                  <a:srgbClr val="FF3300"/>
                </a:solidFill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3300"/>
                </a:solidFill>
                <a:sym typeface="Symbol" pitchFamily="18" charset="2"/>
              </a:rPr>
              <a:t>di</a:t>
            </a:r>
            <a:r>
              <a:rPr lang="en-GB" sz="2000" dirty="0">
                <a:solidFill>
                  <a:srgbClr val="FF3300"/>
                </a:solidFill>
                <a:sym typeface="Symbol" pitchFamily="18" charset="2"/>
              </a:rPr>
              <a:t> </a:t>
            </a:r>
            <a:r>
              <a:rPr lang="en-GB" sz="2000" dirty="0" err="1">
                <a:solidFill>
                  <a:srgbClr val="FF3300"/>
                </a:solidFill>
                <a:sym typeface="Symbol" pitchFamily="18" charset="2"/>
              </a:rPr>
              <a:t>massa</a:t>
            </a:r>
            <a:r>
              <a:rPr lang="en-GB" sz="2000" dirty="0">
                <a:sym typeface="Symbol" pitchFamily="18" charset="2"/>
              </a:rPr>
              <a:t>) </a:t>
            </a:r>
          </a:p>
        </p:txBody>
      </p:sp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1531938" y="1143000"/>
          <a:ext cx="2430462" cy="465138"/>
        </p:xfrm>
        <a:graphic>
          <a:graphicData uri="http://schemas.openxmlformats.org/presentationml/2006/ole">
            <p:oleObj spid="_x0000_s3074" name="Equation" r:id="rId6" imgW="711000" imgH="241200" progId="Equation.3">
              <p:embed/>
            </p:oleObj>
          </a:graphicData>
        </a:graphic>
      </p:graphicFrame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203200" y="2057400"/>
            <a:ext cx="4008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Times New Roman" pitchFamily="18" charset="0"/>
              </a:rPr>
              <a:t>se                        e              é uniforme  </a:t>
            </a:r>
          </a:p>
        </p:txBody>
      </p:sp>
      <p:graphicFrame>
        <p:nvGraphicFramePr>
          <p:cNvPr id="61447" name="Object 7"/>
          <p:cNvGraphicFramePr>
            <a:graphicFrameLocks noChangeAspect="1"/>
          </p:cNvGraphicFramePr>
          <p:nvPr/>
        </p:nvGraphicFramePr>
        <p:xfrm>
          <a:off x="685800" y="1981200"/>
          <a:ext cx="1219200" cy="368300"/>
        </p:xfrm>
        <a:graphic>
          <a:graphicData uri="http://schemas.openxmlformats.org/presentationml/2006/ole">
            <p:oleObj spid="_x0000_s3075" name="Equation" r:id="rId7" imgW="393480" imgH="215640" progId="Equation.3">
              <p:embed/>
            </p:oleObj>
          </a:graphicData>
        </a:graphic>
      </p:graphicFrame>
      <p:graphicFrame>
        <p:nvGraphicFramePr>
          <p:cNvPr id="61448" name="Object 8"/>
          <p:cNvGraphicFramePr>
            <a:graphicFrameLocks noChangeAspect="1"/>
          </p:cNvGraphicFramePr>
          <p:nvPr/>
        </p:nvGraphicFramePr>
        <p:xfrm>
          <a:off x="2124075" y="1989138"/>
          <a:ext cx="533400" cy="342900"/>
        </p:xfrm>
        <a:graphic>
          <a:graphicData uri="http://schemas.openxmlformats.org/presentationml/2006/ole">
            <p:oleObj spid="_x0000_s3076" name="Equation" r:id="rId8" imgW="152280" imgH="203040" progId="Equation.3">
              <p:embed/>
            </p:oleObj>
          </a:graphicData>
        </a:graphic>
      </p:graphicFrame>
      <p:graphicFrame>
        <p:nvGraphicFramePr>
          <p:cNvPr id="61449" name="Object 9"/>
          <p:cNvGraphicFramePr>
            <a:graphicFrameLocks noChangeAspect="1"/>
          </p:cNvGraphicFramePr>
          <p:nvPr/>
        </p:nvGraphicFramePr>
        <p:xfrm>
          <a:off x="1736725" y="2571750"/>
          <a:ext cx="3987800" cy="574675"/>
        </p:xfrm>
        <a:graphic>
          <a:graphicData uri="http://schemas.openxmlformats.org/presentationml/2006/ole">
            <p:oleObj spid="_x0000_s3077" name="Equation" r:id="rId9" imgW="1587240" imgH="419040" progId="Equation.3">
              <p:embed/>
            </p:oleObj>
          </a:graphicData>
        </a:graphic>
      </p:graphicFrame>
      <p:sp>
        <p:nvSpPr>
          <p:cNvPr id="61450" name="AutoShape 10"/>
          <p:cNvSpPr>
            <a:spLocks noChangeArrowheads="1"/>
          </p:cNvSpPr>
          <p:nvPr/>
        </p:nvSpPr>
        <p:spPr bwMode="auto">
          <a:xfrm rot="1012060">
            <a:off x="1727200" y="3086100"/>
            <a:ext cx="203200" cy="342900"/>
          </a:xfrm>
          <a:prstGeom prst="downArrow">
            <a:avLst>
              <a:gd name="adj1" fmla="val 50000"/>
              <a:gd name="adj2" fmla="val 421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812800" y="3429000"/>
            <a:ext cx="223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Times New Roman" pitchFamily="18" charset="0"/>
              </a:rPr>
              <a:t>Mondo Macroscopico</a:t>
            </a:r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>
            <a:off x="4673600" y="3600450"/>
            <a:ext cx="2133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Times New Roman" pitchFamily="18" charset="0"/>
              </a:rPr>
              <a:t>Mondo Microscopico </a:t>
            </a:r>
          </a:p>
        </p:txBody>
      </p:sp>
      <p:sp>
        <p:nvSpPr>
          <p:cNvPr id="61453" name="AutoShape 13"/>
          <p:cNvSpPr>
            <a:spLocks noChangeArrowheads="1"/>
          </p:cNvSpPr>
          <p:nvPr/>
        </p:nvSpPr>
        <p:spPr bwMode="auto">
          <a:xfrm rot="77933">
            <a:off x="5283200" y="3257550"/>
            <a:ext cx="203200" cy="342900"/>
          </a:xfrm>
          <a:prstGeom prst="downArrow">
            <a:avLst>
              <a:gd name="adj1" fmla="val 50000"/>
              <a:gd name="adj2" fmla="val 421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1454" name="Oval 14"/>
          <p:cNvSpPr>
            <a:spLocks noChangeArrowheads="1"/>
          </p:cNvSpPr>
          <p:nvPr/>
        </p:nvSpPr>
        <p:spPr bwMode="auto">
          <a:xfrm>
            <a:off x="1727200" y="2628900"/>
            <a:ext cx="6096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1455" name="Oval 15"/>
          <p:cNvSpPr>
            <a:spLocks noChangeArrowheads="1"/>
          </p:cNvSpPr>
          <p:nvPr/>
        </p:nvSpPr>
        <p:spPr bwMode="auto">
          <a:xfrm>
            <a:off x="4978400" y="2571750"/>
            <a:ext cx="609600" cy="5715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1456" name="Rectangle 16"/>
          <p:cNvSpPr>
            <a:spLocks noChangeArrowheads="1"/>
          </p:cNvSpPr>
          <p:nvPr/>
        </p:nvSpPr>
        <p:spPr bwMode="auto">
          <a:xfrm>
            <a:off x="6443663" y="6481763"/>
            <a:ext cx="2700337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8A1-2338-4744-A30E-331623EE470E}" type="slidenum">
              <a:rPr lang="it-IT"/>
              <a:pPr/>
              <a:t>7</a:t>
            </a:fld>
            <a:endParaRPr lang="it-IT"/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accent2"/>
                </a:solidFill>
              </a:rPr>
              <a:t>Anche noi studiamo collisioni….no tra galassie , tra nuclei!</a:t>
            </a:r>
          </a:p>
        </p:txBody>
      </p:sp>
      <p:pic>
        <p:nvPicPr>
          <p:cNvPr id="79881" name="Picture 9" descr="collisions of two massive galax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55650"/>
            <a:ext cx="7027863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6372225" y="6532563"/>
            <a:ext cx="2771775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7235825" y="1773238"/>
            <a:ext cx="1635125" cy="28590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it-IT" sz="2000" b="1">
                <a:solidFill>
                  <a:srgbClr val="FF0000"/>
                </a:solidFill>
              </a:rPr>
              <a:t>Ma oggi ci</a:t>
            </a:r>
          </a:p>
          <a:p>
            <a:r>
              <a:rPr lang="it-IT" sz="2000" b="1">
                <a:solidFill>
                  <a:srgbClr val="FF0000"/>
                </a:solidFill>
              </a:rPr>
              <a:t>servono </a:t>
            </a:r>
          </a:p>
          <a:p>
            <a:r>
              <a:rPr lang="it-IT" sz="2000" b="1">
                <a:solidFill>
                  <a:srgbClr val="FF0000"/>
                </a:solidFill>
              </a:rPr>
              <a:t>ancora </a:t>
            </a:r>
          </a:p>
          <a:p>
            <a:r>
              <a:rPr lang="it-IT" sz="2000" b="1">
                <a:solidFill>
                  <a:srgbClr val="FF0000"/>
                </a:solidFill>
              </a:rPr>
              <a:t>sistemi</a:t>
            </a:r>
          </a:p>
          <a:p>
            <a:r>
              <a:rPr lang="it-IT" sz="2000" b="1">
                <a:solidFill>
                  <a:srgbClr val="FF0000"/>
                </a:solidFill>
              </a:rPr>
              <a:t>magnetici 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63842" name="Rectangle 2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765175"/>
          </a:xfrm>
          <a:solidFill>
            <a:srgbClr val="FFFF00"/>
          </a:solidFill>
          <a:ln/>
        </p:spPr>
        <p:txBody>
          <a:bodyPr/>
          <a:lstStyle/>
          <a:p>
            <a:r>
              <a:rPr lang="en-US" sz="2800" b="1">
                <a:solidFill>
                  <a:schemeClr val="accent2"/>
                </a:solidFill>
              </a:rPr>
              <a:t>Strumenti potenti nello studio di reazioni nucleari?</a:t>
            </a:r>
          </a:p>
        </p:txBody>
      </p:sp>
      <p:sp>
        <p:nvSpPr>
          <p:cNvPr id="163844" name="Text Box 4"/>
          <p:cNvSpPr txBox="1">
            <a:spLocks noChangeArrowheads="1"/>
          </p:cNvSpPr>
          <p:nvPr/>
        </p:nvSpPr>
        <p:spPr bwMode="auto">
          <a:xfrm>
            <a:off x="0" y="981075"/>
            <a:ext cx="9036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it-IT">
                <a:latin typeface="Arial Unicode MS" pitchFamily="34" charset="-128"/>
              </a:rPr>
              <a:t>     Stabilita la reazione che si vuole studiare (acceleratori, bersagli, sistema di rivelazione) in base a una tematica di ricerca, è necessario:</a:t>
            </a:r>
          </a:p>
        </p:txBody>
      </p:sp>
      <p:sp>
        <p:nvSpPr>
          <p:cNvPr id="163845" name="Text Box 5"/>
          <p:cNvSpPr txBox="1">
            <a:spLocks noChangeArrowheads="1"/>
          </p:cNvSpPr>
          <p:nvPr/>
        </p:nvSpPr>
        <p:spPr bwMode="auto">
          <a:xfrm>
            <a:off x="1979613" y="1844675"/>
            <a:ext cx="49974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it-IT">
                <a:latin typeface="Arial Unicode MS" pitchFamily="34" charset="-128"/>
              </a:rPr>
              <a:t>Rivelare ed identificare le particelle emesse;</a:t>
            </a:r>
          </a:p>
          <a:p>
            <a:pPr marL="342900" indent="-342900">
              <a:buFontTx/>
              <a:buAutoNum type="arabicPeriod"/>
            </a:pPr>
            <a:r>
              <a:rPr lang="it-IT">
                <a:latin typeface="Arial Unicode MS" pitchFamily="34" charset="-128"/>
              </a:rPr>
              <a:t>Identificare il processo;</a:t>
            </a:r>
          </a:p>
          <a:p>
            <a:pPr marL="342900" indent="-342900">
              <a:buFontTx/>
              <a:buAutoNum type="arabicPeriod"/>
            </a:pPr>
            <a:r>
              <a:rPr lang="it-IT">
                <a:latin typeface="Arial Unicode MS" pitchFamily="34" charset="-128"/>
              </a:rPr>
              <a:t>Misurare le sezioni d’urto.</a:t>
            </a:r>
          </a:p>
        </p:txBody>
      </p:sp>
      <p:sp>
        <p:nvSpPr>
          <p:cNvPr id="163846" name="Text Box 6"/>
          <p:cNvSpPr txBox="1">
            <a:spLocks noChangeArrowheads="1"/>
          </p:cNvSpPr>
          <p:nvPr/>
        </p:nvSpPr>
        <p:spPr bwMode="auto">
          <a:xfrm>
            <a:off x="323850" y="3068638"/>
            <a:ext cx="761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00CC00"/>
                </a:solidFill>
                <a:latin typeface="Arial Unicode MS" pitchFamily="34" charset="-128"/>
              </a:rPr>
              <a:t>Per identificare le particelle emesse</a:t>
            </a:r>
            <a:r>
              <a:rPr lang="it-IT">
                <a:solidFill>
                  <a:srgbClr val="00CC00"/>
                </a:solidFill>
                <a:latin typeface="Arial Unicode MS" pitchFamily="34" charset="-128"/>
              </a:rPr>
              <a:t> </a:t>
            </a:r>
            <a:r>
              <a:rPr lang="it-IT">
                <a:latin typeface="Arial Unicode MS" pitchFamily="34" charset="-128"/>
              </a:rPr>
              <a:t>(supponiamo ioni) bisogna misurare: </a:t>
            </a:r>
            <a:endParaRPr lang="it-IT">
              <a:solidFill>
                <a:srgbClr val="00CC00"/>
              </a:solidFill>
              <a:latin typeface="Arial Unicode MS" pitchFamily="34" charset="-128"/>
            </a:endParaRPr>
          </a:p>
        </p:txBody>
      </p:sp>
      <p:sp>
        <p:nvSpPr>
          <p:cNvPr id="163847" name="Text Box 7"/>
          <p:cNvSpPr txBox="1">
            <a:spLocks noChangeArrowheads="1"/>
          </p:cNvSpPr>
          <p:nvPr/>
        </p:nvSpPr>
        <p:spPr bwMode="auto">
          <a:xfrm>
            <a:off x="2247900" y="4165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it-IT">
              <a:latin typeface="Symbol" pitchFamily="18" charset="2"/>
            </a:endParaRPr>
          </a:p>
        </p:txBody>
      </p:sp>
      <p:sp>
        <p:nvSpPr>
          <p:cNvPr id="163848" name="Text Box 8"/>
          <p:cNvSpPr txBox="1">
            <a:spLocks noChangeArrowheads="1"/>
          </p:cNvSpPr>
          <p:nvPr/>
        </p:nvSpPr>
        <p:spPr bwMode="auto">
          <a:xfrm>
            <a:off x="1042988" y="3789363"/>
            <a:ext cx="24066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Arial Unicode MS" pitchFamily="34" charset="-128"/>
              </a:rPr>
              <a:t>M = massa</a:t>
            </a:r>
          </a:p>
          <a:p>
            <a:r>
              <a:rPr lang="it-IT">
                <a:latin typeface="Arial Unicode MS" pitchFamily="34" charset="-128"/>
              </a:rPr>
              <a:t>Z = numero atomico</a:t>
            </a:r>
          </a:p>
          <a:p>
            <a:r>
              <a:rPr lang="it-IT">
                <a:latin typeface="Arial Unicode MS" pitchFamily="34" charset="-128"/>
              </a:rPr>
              <a:t>q(&lt;Z) = stato di carica</a:t>
            </a:r>
          </a:p>
        </p:txBody>
      </p:sp>
      <p:sp>
        <p:nvSpPr>
          <p:cNvPr id="163849" name="AutoShape 9"/>
          <p:cNvSpPr>
            <a:spLocks/>
          </p:cNvSpPr>
          <p:nvPr/>
        </p:nvSpPr>
        <p:spPr bwMode="auto">
          <a:xfrm>
            <a:off x="4140200" y="3644900"/>
            <a:ext cx="215900" cy="1008063"/>
          </a:xfrm>
          <a:prstGeom prst="rightBrace">
            <a:avLst>
              <a:gd name="adj1" fmla="val 389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63850" name="Text Box 10"/>
          <p:cNvSpPr txBox="1">
            <a:spLocks noChangeArrowheads="1"/>
          </p:cNvSpPr>
          <p:nvPr/>
        </p:nvSpPr>
        <p:spPr bwMode="auto">
          <a:xfrm>
            <a:off x="4572000" y="3933825"/>
            <a:ext cx="1860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CC3300"/>
                </a:solidFill>
                <a:latin typeface="Arial Unicode MS" pitchFamily="34" charset="-128"/>
              </a:rPr>
              <a:t>Variabili discrete</a:t>
            </a:r>
          </a:p>
        </p:txBody>
      </p:sp>
      <p:graphicFrame>
        <p:nvGraphicFramePr>
          <p:cNvPr id="163851" name="Object 11"/>
          <p:cNvGraphicFramePr>
            <a:graphicFrameLocks noChangeAspect="1"/>
          </p:cNvGraphicFramePr>
          <p:nvPr/>
        </p:nvGraphicFramePr>
        <p:xfrm>
          <a:off x="900113" y="5300663"/>
          <a:ext cx="288925" cy="504825"/>
        </p:xfrm>
        <a:graphic>
          <a:graphicData uri="http://schemas.openxmlformats.org/presentationml/2006/ole">
            <p:oleObj spid="_x0000_s5122" name="Equation" r:id="rId4" imgW="114120" imgH="228600" progId="Equation.3">
              <p:embed/>
            </p:oleObj>
          </a:graphicData>
        </a:graphic>
      </p:graphicFrame>
      <p:sp>
        <p:nvSpPr>
          <p:cNvPr id="163852" name="Line 12"/>
          <p:cNvSpPr>
            <a:spLocks noChangeShapeType="1"/>
          </p:cNvSpPr>
          <p:nvPr/>
        </p:nvSpPr>
        <p:spPr bwMode="auto">
          <a:xfrm flipV="1">
            <a:off x="1403350" y="5373688"/>
            <a:ext cx="7207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63853" name="Text Box 13"/>
          <p:cNvSpPr txBox="1">
            <a:spLocks noChangeArrowheads="1"/>
          </p:cNvSpPr>
          <p:nvPr/>
        </p:nvSpPr>
        <p:spPr bwMode="auto">
          <a:xfrm>
            <a:off x="2195513" y="5157788"/>
            <a:ext cx="303688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Arial Unicode MS" pitchFamily="34" charset="-128"/>
              </a:rPr>
              <a:t>Energia cinetica</a:t>
            </a:r>
          </a:p>
          <a:p>
            <a:endParaRPr lang="it-IT">
              <a:latin typeface="Arial Unicode MS" pitchFamily="34" charset="-128"/>
            </a:endParaRPr>
          </a:p>
          <a:p>
            <a:r>
              <a:rPr lang="it-IT">
                <a:latin typeface="Arial Unicode MS" pitchFamily="34" charset="-128"/>
              </a:rPr>
              <a:t>Angolo di emissione ( </a:t>
            </a:r>
            <a:r>
              <a:rPr lang="el-GR">
                <a:cs typeface="Arial" charset="0"/>
              </a:rPr>
              <a:t>θ</a:t>
            </a:r>
            <a:r>
              <a:rPr lang="it-IT">
                <a:cs typeface="Arial" charset="0"/>
              </a:rPr>
              <a:t> e </a:t>
            </a:r>
            <a:r>
              <a:rPr lang="el-GR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φ</a:t>
            </a:r>
            <a:r>
              <a:rPr lang="it-IT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l-GR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3854" name="Line 14"/>
          <p:cNvSpPr>
            <a:spLocks noChangeShapeType="1"/>
          </p:cNvSpPr>
          <p:nvPr/>
        </p:nvSpPr>
        <p:spPr bwMode="auto">
          <a:xfrm>
            <a:off x="1403350" y="5661025"/>
            <a:ext cx="64928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63855" name="AutoShape 15"/>
          <p:cNvSpPr>
            <a:spLocks/>
          </p:cNvSpPr>
          <p:nvPr/>
        </p:nvSpPr>
        <p:spPr bwMode="auto">
          <a:xfrm>
            <a:off x="5435600" y="4941888"/>
            <a:ext cx="144463" cy="1152525"/>
          </a:xfrm>
          <a:prstGeom prst="rightBrace">
            <a:avLst>
              <a:gd name="adj1" fmla="val 6648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63856" name="Text Box 16"/>
          <p:cNvSpPr txBox="1">
            <a:spLocks noChangeArrowheads="1"/>
          </p:cNvSpPr>
          <p:nvPr/>
        </p:nvSpPr>
        <p:spPr bwMode="auto">
          <a:xfrm>
            <a:off x="5867400" y="5300663"/>
            <a:ext cx="192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0033CC"/>
                </a:solidFill>
                <a:latin typeface="Arial Unicode MS" pitchFamily="34" charset="-128"/>
              </a:rPr>
              <a:t>Variabili continue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69986" name="Rectangle 2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4451350" y="3246438"/>
            <a:ext cx="24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Symbol" pitchFamily="18" charset="2"/>
              </a:rPr>
              <a:t> </a:t>
            </a:r>
          </a:p>
        </p:txBody>
      </p:sp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250825" y="1052513"/>
            <a:ext cx="8642350" cy="407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Arial Unicode MS" pitchFamily="34" charset="-128"/>
              </a:rPr>
              <a:t>In questi casi è necessario che il sistema di rivelazione abbia caratteristiche di </a:t>
            </a:r>
            <a:r>
              <a:rPr lang="it-IT" b="1">
                <a:solidFill>
                  <a:srgbClr val="00CC00"/>
                </a:solidFill>
                <a:latin typeface="Arial Unicode MS" pitchFamily="34" charset="-128"/>
              </a:rPr>
              <a:t>“filtro”</a:t>
            </a:r>
            <a:r>
              <a:rPr lang="it-IT">
                <a:latin typeface="Arial Unicode MS" pitchFamily="34" charset="-128"/>
              </a:rPr>
              <a:t> e/o di </a:t>
            </a:r>
            <a:r>
              <a:rPr lang="it-IT" b="1">
                <a:solidFill>
                  <a:srgbClr val="00CC00"/>
                </a:solidFill>
                <a:latin typeface="Arial Unicode MS" pitchFamily="34" charset="-128"/>
              </a:rPr>
              <a:t>“alta risoluzione”</a:t>
            </a:r>
            <a:r>
              <a:rPr lang="it-IT" b="1">
                <a:latin typeface="Arial Unicode MS" pitchFamily="34" charset="-128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it-IT">
                <a:latin typeface="Arial Unicode MS" pitchFamily="34" charset="-128"/>
              </a:rPr>
              <a:t>In generale il “filtro” si può effettuare con tecniche di coincidenza temporali (per es. l’uso di multirivelatori), ma se si vuole anche </a:t>
            </a:r>
            <a:r>
              <a:rPr lang="it-IT" b="1">
                <a:latin typeface="Arial Unicode MS" pitchFamily="34" charset="-128"/>
              </a:rPr>
              <a:t>l’</a:t>
            </a:r>
            <a:r>
              <a:rPr lang="it-IT" b="1">
                <a:solidFill>
                  <a:srgbClr val="FF0000"/>
                </a:solidFill>
                <a:latin typeface="Arial Unicode MS" pitchFamily="34" charset="-128"/>
              </a:rPr>
              <a:t>alta</a:t>
            </a:r>
            <a:r>
              <a:rPr lang="it-IT" b="1">
                <a:latin typeface="Arial Unicode MS" pitchFamily="34" charset="-128"/>
              </a:rPr>
              <a:t> </a:t>
            </a:r>
            <a:r>
              <a:rPr lang="it-IT" b="1">
                <a:solidFill>
                  <a:srgbClr val="FF0000"/>
                </a:solidFill>
                <a:latin typeface="Arial Unicode MS" pitchFamily="34" charset="-128"/>
              </a:rPr>
              <a:t>risoluzione</a:t>
            </a:r>
            <a:r>
              <a:rPr lang="it-IT">
                <a:latin typeface="Arial Unicode MS" pitchFamily="34" charset="-128"/>
              </a:rPr>
              <a:t> la risposta è : usare Spettrometri (in impulso e di massa) con elementi magnetici e/o elettrici.</a:t>
            </a:r>
          </a:p>
          <a:p>
            <a:pPr>
              <a:spcBef>
                <a:spcPct val="50000"/>
              </a:spcBef>
            </a:pPr>
            <a:r>
              <a:rPr lang="it-IT">
                <a:latin typeface="Arial Unicode MS" pitchFamily="34" charset="-128"/>
              </a:rPr>
              <a:t>Diamo una breve sintesi:</a:t>
            </a:r>
          </a:p>
          <a:p>
            <a:pPr>
              <a:spcBef>
                <a:spcPct val="50000"/>
              </a:spcBef>
            </a:pPr>
            <a:r>
              <a:rPr lang="it-IT">
                <a:latin typeface="Arial Unicode MS" pitchFamily="34" charset="-128"/>
              </a:rPr>
              <a:t>Ad energie non relativistiche lo ione si identifica via le seguenti relazioni:</a:t>
            </a:r>
          </a:p>
          <a:p>
            <a:pPr>
              <a:spcBef>
                <a:spcPct val="50000"/>
              </a:spcBef>
            </a:pPr>
            <a:endParaRPr lang="it-IT">
              <a:latin typeface="Arial Unicode MS" pitchFamily="34" charset="-128"/>
            </a:endParaRPr>
          </a:p>
          <a:p>
            <a:pPr>
              <a:spcBef>
                <a:spcPct val="50000"/>
              </a:spcBef>
            </a:pPr>
            <a:endParaRPr lang="it-IT">
              <a:latin typeface="Arial Unicode MS" pitchFamily="34" charset="-128"/>
            </a:endParaRPr>
          </a:p>
          <a:p>
            <a:pPr>
              <a:spcBef>
                <a:spcPct val="50000"/>
              </a:spcBef>
            </a:pPr>
            <a:endParaRPr lang="it-IT">
              <a:latin typeface="Arial Unicode MS" pitchFamily="34" charset="-128"/>
            </a:endParaRPr>
          </a:p>
          <a:p>
            <a:pPr>
              <a:spcBef>
                <a:spcPct val="50000"/>
              </a:spcBef>
            </a:pPr>
            <a:r>
              <a:rPr lang="it-IT">
                <a:latin typeface="Arial Unicode MS" pitchFamily="34" charset="-128"/>
              </a:rPr>
              <a:t>se usiamo un dipolo:</a:t>
            </a:r>
            <a:endParaRPr lang="it-IT">
              <a:solidFill>
                <a:srgbClr val="00CC00"/>
              </a:solidFill>
              <a:latin typeface="Arial Unicode MS" pitchFamily="34" charset="-128"/>
            </a:endParaRPr>
          </a:p>
        </p:txBody>
      </p:sp>
      <p:graphicFrame>
        <p:nvGraphicFramePr>
          <p:cNvPr id="169990" name="Object 6"/>
          <p:cNvGraphicFramePr>
            <a:graphicFrameLocks noChangeAspect="1"/>
          </p:cNvGraphicFramePr>
          <p:nvPr/>
        </p:nvGraphicFramePr>
        <p:xfrm>
          <a:off x="2687638" y="3500438"/>
          <a:ext cx="3625850" cy="982662"/>
        </p:xfrm>
        <a:graphic>
          <a:graphicData uri="http://schemas.openxmlformats.org/presentationml/2006/ole">
            <p:oleObj spid="_x0000_s6146" name="Equation" r:id="rId4" imgW="2997000" imgH="812520" progId="Equation.3">
              <p:embed/>
            </p:oleObj>
          </a:graphicData>
        </a:graphic>
      </p:graphicFrame>
      <p:graphicFrame>
        <p:nvGraphicFramePr>
          <p:cNvPr id="169991" name="Object 7"/>
          <p:cNvGraphicFramePr>
            <a:graphicFrameLocks noChangeAspect="1"/>
          </p:cNvGraphicFramePr>
          <p:nvPr/>
        </p:nvGraphicFramePr>
        <p:xfrm>
          <a:off x="2851150" y="4797425"/>
          <a:ext cx="3071813" cy="1012825"/>
        </p:xfrm>
        <a:graphic>
          <a:graphicData uri="http://schemas.openxmlformats.org/presentationml/2006/ole">
            <p:oleObj spid="_x0000_s6147" name="Equation" r:id="rId5" imgW="2539800" imgH="838080" progId="Equation.3">
              <p:embed/>
            </p:oleObj>
          </a:graphicData>
        </a:graphic>
      </p:graphicFrame>
      <p:sp>
        <p:nvSpPr>
          <p:cNvPr id="169992" name="Text Box 8"/>
          <p:cNvSpPr txBox="1">
            <a:spLocks noChangeArrowheads="1"/>
          </p:cNvSpPr>
          <p:nvPr/>
        </p:nvSpPr>
        <p:spPr bwMode="auto">
          <a:xfrm>
            <a:off x="4356100" y="5300663"/>
            <a:ext cx="417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i="1">
                <a:latin typeface="Times New Roman" pitchFamily="18" charset="0"/>
              </a:rPr>
              <a:t>D= distanza tra due rivelatori di tempo di volo</a:t>
            </a:r>
          </a:p>
        </p:txBody>
      </p:sp>
      <p:sp>
        <p:nvSpPr>
          <p:cNvPr id="169994" name="Rectangle 10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 b="1">
                <a:solidFill>
                  <a:schemeClr val="accent2"/>
                </a:solidFill>
              </a:rPr>
              <a:t>Strumenti potenti nello studio di reazioni nucleari?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0" y="98107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Arial Unicode MS" pitchFamily="34" charset="-128"/>
              </a:rPr>
              <a:t>Confrontiamo le caratteristiche dei rivelatori più frequentemente usati in Fisica Nucleare.</a:t>
            </a:r>
          </a:p>
        </p:txBody>
      </p:sp>
      <p:graphicFrame>
        <p:nvGraphicFramePr>
          <p:cNvPr id="172037" name="Group 5"/>
          <p:cNvGraphicFramePr>
            <a:graphicFrameLocks noGrp="1"/>
          </p:cNvGraphicFramePr>
          <p:nvPr/>
        </p:nvGraphicFramePr>
        <p:xfrm>
          <a:off x="684213" y="1397000"/>
          <a:ext cx="7704137" cy="4607179"/>
        </p:xfrm>
        <a:graphic>
          <a:graphicData uri="http://schemas.openxmlformats.org/drawingml/2006/table">
            <a:tbl>
              <a:tblPr/>
              <a:tblGrid>
                <a:gridCol w="1439862"/>
                <a:gridCol w="1584325"/>
                <a:gridCol w="1943100"/>
                <a:gridCol w="2736850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Osservabile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Rivelatore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Risoluzione tipica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Campo di applicazione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Semiconduttori (Si e Ge)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Scintillatori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qualche 10</a:t>
                      </a:r>
                      <a:r>
                        <a:rPr kumimoji="0" lang="it-IT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qualche 10</a:t>
                      </a:r>
                      <a:r>
                        <a:rPr kumimoji="0" lang="it-IT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qualche 10</a:t>
                      </a:r>
                      <a:r>
                        <a:rPr kumimoji="0" lang="it-IT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Spessore ≤ 1cm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 ≥ pochi MeV/nucleone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Lunghezza attiva &lt; 1m⋅atm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ΔE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Semicond.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Scint.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it-IT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 ≥ pochi MeV/nucleone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Spettrometri magnetici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it-IT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</a:t>
                      </a: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</a:t>
                      </a:r>
                      <a:r>
                        <a:rPr kumimoji="0" lang="it-IT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 ≥  KeV/nucleone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Microcanali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Scint.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Semicond.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0.1-0.5 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it-IT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</a:t>
                      </a: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-10</a:t>
                      </a:r>
                      <a:r>
                        <a:rPr kumimoji="0" lang="it-IT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 ≥  KeV/nucleone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 ≥  MeV/nucleone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3635375" y="3213100"/>
            <a:ext cx="2279650" cy="2689225"/>
            <a:chOff x="2290" y="2024"/>
            <a:chExt cx="1436" cy="1694"/>
          </a:xfrm>
        </p:grpSpPr>
        <p:sp>
          <p:nvSpPr>
            <p:cNvPr id="172070" name="Rectangle 38"/>
            <p:cNvSpPr>
              <a:spLocks noChangeArrowheads="1"/>
            </p:cNvSpPr>
            <p:nvPr/>
          </p:nvSpPr>
          <p:spPr bwMode="auto">
            <a:xfrm>
              <a:off x="2804" y="2045"/>
              <a:ext cx="1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>
                  <a:latin typeface="Symbol" pitchFamily="18" charset="2"/>
                </a:rPr>
                <a:t> </a:t>
              </a:r>
            </a:p>
          </p:txBody>
        </p:sp>
        <p:graphicFrame>
          <p:nvGraphicFramePr>
            <p:cNvPr id="172071" name="Object 39"/>
            <p:cNvGraphicFramePr>
              <a:graphicFrameLocks noChangeAspect="1"/>
            </p:cNvGraphicFramePr>
            <p:nvPr/>
          </p:nvGraphicFramePr>
          <p:xfrm>
            <a:off x="2744" y="3249"/>
            <a:ext cx="325" cy="288"/>
          </p:xfrm>
          <a:graphic>
            <a:graphicData uri="http://schemas.openxmlformats.org/presentationml/2006/ole">
              <p:oleObj spid="_x0000_s7170" name="Equation" r:id="rId4" imgW="444240" imgH="393480" progId="Equation.3">
                <p:embed/>
              </p:oleObj>
            </a:graphicData>
          </a:graphic>
        </p:graphicFrame>
        <p:graphicFrame>
          <p:nvGraphicFramePr>
            <p:cNvPr id="172072" name="Object 40"/>
            <p:cNvGraphicFramePr>
              <a:graphicFrameLocks noChangeAspect="1"/>
            </p:cNvGraphicFramePr>
            <p:nvPr/>
          </p:nvGraphicFramePr>
          <p:xfrm>
            <a:off x="3606" y="3430"/>
            <a:ext cx="120" cy="288"/>
          </p:xfrm>
          <a:graphic>
            <a:graphicData uri="http://schemas.openxmlformats.org/presentationml/2006/ole">
              <p:oleObj spid="_x0000_s7171" name="Equation" r:id="rId5" imgW="190440" imgH="457200" progId="Equation.3">
                <p:embed/>
              </p:oleObj>
            </a:graphicData>
          </a:graphic>
        </p:graphicFrame>
        <p:graphicFrame>
          <p:nvGraphicFramePr>
            <p:cNvPr id="172073" name="Object 41"/>
            <p:cNvGraphicFramePr>
              <a:graphicFrameLocks noChangeAspect="1"/>
            </p:cNvGraphicFramePr>
            <p:nvPr/>
          </p:nvGraphicFramePr>
          <p:xfrm>
            <a:off x="2290" y="3067"/>
            <a:ext cx="264" cy="635"/>
          </p:xfrm>
          <a:graphic>
            <a:graphicData uri="http://schemas.openxmlformats.org/presentationml/2006/ole">
              <p:oleObj spid="_x0000_s7172" name="Equation" r:id="rId6" imgW="190440" imgH="457200" progId="Equation.3">
                <p:embed/>
              </p:oleObj>
            </a:graphicData>
          </a:graphic>
        </p:graphicFrame>
        <p:graphicFrame>
          <p:nvGraphicFramePr>
            <p:cNvPr id="172074" name="Object 42"/>
            <p:cNvGraphicFramePr>
              <a:graphicFrameLocks noChangeAspect="1"/>
            </p:cNvGraphicFramePr>
            <p:nvPr/>
          </p:nvGraphicFramePr>
          <p:xfrm>
            <a:off x="2381" y="2024"/>
            <a:ext cx="170" cy="409"/>
          </p:xfrm>
          <a:graphic>
            <a:graphicData uri="http://schemas.openxmlformats.org/presentationml/2006/ole">
              <p:oleObj spid="_x0000_s7173" name="Equation" r:id="rId7" imgW="190440" imgH="457200" progId="Equation.3">
                <p:embed/>
              </p:oleObj>
            </a:graphicData>
          </a:graphic>
        </p:graphicFrame>
      </p:grpSp>
      <p:sp>
        <p:nvSpPr>
          <p:cNvPr id="172076" name="Rectangle 44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 b="1">
                <a:solidFill>
                  <a:schemeClr val="accent2"/>
                </a:solidFill>
              </a:rPr>
              <a:t>Strumenti potenti nello studio di reazioni nucleari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FFFF00"/>
          </a:solidFill>
        </p:spPr>
        <p:txBody>
          <a:bodyPr/>
          <a:lstStyle/>
          <a:p>
            <a:r>
              <a:rPr lang="en-GB" sz="2400" b="1" dirty="0">
                <a:solidFill>
                  <a:schemeClr val="accent2"/>
                </a:solidFill>
              </a:rPr>
              <a:t> </a:t>
            </a:r>
            <a:r>
              <a:rPr lang="en-GB" sz="2400" b="1" dirty="0" smtClean="0">
                <a:solidFill>
                  <a:schemeClr val="accent2"/>
                </a:solidFill>
              </a:rPr>
              <a:t> Ma </a:t>
            </a:r>
            <a:r>
              <a:rPr lang="en-GB" sz="2400" b="1" dirty="0" err="1" smtClean="0">
                <a:solidFill>
                  <a:schemeClr val="accent2"/>
                </a:solidFill>
              </a:rPr>
              <a:t>di</a:t>
            </a:r>
            <a:r>
              <a:rPr lang="en-GB" sz="2400" b="1" dirty="0" smtClean="0">
                <a:solidFill>
                  <a:schemeClr val="accent2"/>
                </a:solidFill>
              </a:rPr>
              <a:t> </a:t>
            </a:r>
            <a:r>
              <a:rPr lang="en-GB" sz="2400" b="1" dirty="0" err="1" smtClean="0">
                <a:solidFill>
                  <a:schemeClr val="accent2"/>
                </a:solidFill>
              </a:rPr>
              <a:t>quale</a:t>
            </a:r>
            <a:r>
              <a:rPr lang="en-GB" sz="2400" b="1" dirty="0" smtClean="0">
                <a:solidFill>
                  <a:schemeClr val="accent2"/>
                </a:solidFill>
              </a:rPr>
              <a:t> </a:t>
            </a:r>
            <a:r>
              <a:rPr lang="en-GB" sz="2400" b="1" dirty="0" err="1" smtClean="0">
                <a:solidFill>
                  <a:schemeClr val="accent2"/>
                </a:solidFill>
              </a:rPr>
              <a:t>tipologia</a:t>
            </a:r>
            <a:r>
              <a:rPr lang="en-GB" sz="2400" b="1" dirty="0" smtClean="0">
                <a:solidFill>
                  <a:schemeClr val="accent2"/>
                </a:solidFill>
              </a:rPr>
              <a:t> </a:t>
            </a:r>
            <a:r>
              <a:rPr lang="en-GB" sz="2400" b="1" dirty="0" err="1" smtClean="0">
                <a:solidFill>
                  <a:schemeClr val="accent2"/>
                </a:solidFill>
              </a:rPr>
              <a:t>di</a:t>
            </a:r>
            <a:r>
              <a:rPr lang="en-GB" sz="2400" b="1" dirty="0" smtClean="0">
                <a:solidFill>
                  <a:schemeClr val="accent2"/>
                </a:solidFill>
              </a:rPr>
              <a:t> </a:t>
            </a:r>
            <a:r>
              <a:rPr lang="en-GB" sz="2400" b="1" dirty="0" err="1" smtClean="0">
                <a:solidFill>
                  <a:schemeClr val="accent2"/>
                </a:solidFill>
              </a:rPr>
              <a:t>reazioni</a:t>
            </a:r>
            <a:r>
              <a:rPr lang="en-GB" sz="2400" b="1" dirty="0" smtClean="0">
                <a:solidFill>
                  <a:schemeClr val="accent2"/>
                </a:solidFill>
              </a:rPr>
              <a:t>  </a:t>
            </a:r>
            <a:r>
              <a:rPr lang="en-GB" sz="2400" b="1" dirty="0" err="1" smtClean="0">
                <a:solidFill>
                  <a:schemeClr val="accent2"/>
                </a:solidFill>
              </a:rPr>
              <a:t>stiamo</a:t>
            </a:r>
            <a:r>
              <a:rPr lang="en-GB" sz="2400" b="1" dirty="0" smtClean="0">
                <a:solidFill>
                  <a:schemeClr val="accent2"/>
                </a:solidFill>
              </a:rPr>
              <a:t> </a:t>
            </a:r>
            <a:r>
              <a:rPr lang="en-GB" sz="2400" b="1" dirty="0" err="1" smtClean="0">
                <a:solidFill>
                  <a:schemeClr val="accent2"/>
                </a:solidFill>
              </a:rPr>
              <a:t>parlando</a:t>
            </a:r>
            <a:r>
              <a:rPr lang="en-GB" sz="2400" b="1" dirty="0" smtClean="0">
                <a:solidFill>
                  <a:schemeClr val="accent2"/>
                </a:solidFill>
              </a:rPr>
              <a:t>?</a:t>
            </a:r>
            <a:endParaRPr lang="en-GB" sz="2400" b="1" dirty="0">
              <a:solidFill>
                <a:schemeClr val="accent2"/>
              </a:solidFill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7847012" cy="4073525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GB" sz="1800" dirty="0"/>
              <a:t> </a:t>
            </a:r>
            <a:r>
              <a:rPr lang="en-GB" sz="1800" dirty="0" err="1" smtClean="0"/>
              <a:t>Reazioni</a:t>
            </a:r>
            <a:r>
              <a:rPr lang="en-GB" sz="1800" dirty="0" smtClean="0"/>
              <a:t> con un basso </a:t>
            </a:r>
            <a:r>
              <a:rPr lang="en-GB" sz="1800" dirty="0" err="1" smtClean="0"/>
              <a:t>numero</a:t>
            </a:r>
            <a:r>
              <a:rPr lang="en-GB" sz="1800" dirty="0" smtClean="0"/>
              <a:t> </a:t>
            </a:r>
            <a:r>
              <a:rPr lang="en-GB" sz="1800" dirty="0" err="1" smtClean="0"/>
              <a:t>di</a:t>
            </a:r>
            <a:r>
              <a:rPr lang="en-GB" sz="1800" dirty="0" smtClean="0"/>
              <a:t> </a:t>
            </a:r>
            <a:r>
              <a:rPr lang="en-GB" sz="1800" dirty="0" err="1" smtClean="0"/>
              <a:t>corpi</a:t>
            </a:r>
            <a:r>
              <a:rPr lang="en-GB" sz="1800" dirty="0" smtClean="0"/>
              <a:t> </a:t>
            </a:r>
            <a:r>
              <a:rPr lang="en-GB" sz="1800" dirty="0" err="1" smtClean="0"/>
              <a:t>nello</a:t>
            </a:r>
            <a:r>
              <a:rPr lang="en-GB" sz="1800" dirty="0" smtClean="0"/>
              <a:t> </a:t>
            </a:r>
            <a:r>
              <a:rPr lang="en-GB" sz="1800" dirty="0" err="1" smtClean="0"/>
              <a:t>stato</a:t>
            </a:r>
            <a:r>
              <a:rPr lang="en-GB" sz="1800" dirty="0" smtClean="0"/>
              <a:t> finale , per </a:t>
            </a:r>
            <a:r>
              <a:rPr lang="en-GB" sz="1800" dirty="0" err="1" smtClean="0"/>
              <a:t>esempio</a:t>
            </a:r>
            <a:r>
              <a:rPr lang="en-GB" sz="1800" dirty="0" smtClean="0"/>
              <a:t> 2 , come ad </a:t>
            </a:r>
            <a:r>
              <a:rPr lang="en-GB" sz="1800" dirty="0" err="1" smtClean="0"/>
              <a:t>es</a:t>
            </a:r>
            <a:r>
              <a:rPr lang="en-GB" sz="1800" dirty="0" smtClean="0"/>
              <a:t>. lo scattering </a:t>
            </a:r>
            <a:r>
              <a:rPr lang="en-GB" sz="1800" dirty="0" err="1" smtClean="0"/>
              <a:t>elastico</a:t>
            </a:r>
            <a:r>
              <a:rPr lang="en-GB" sz="1800" dirty="0" smtClean="0"/>
              <a:t> o </a:t>
            </a:r>
            <a:r>
              <a:rPr lang="en-GB" sz="1800" dirty="0" err="1" smtClean="0"/>
              <a:t>anelastico</a:t>
            </a:r>
            <a:r>
              <a:rPr lang="en-GB" sz="1800" dirty="0" smtClean="0"/>
              <a:t> :</a:t>
            </a:r>
          </a:p>
          <a:p>
            <a:pPr>
              <a:buClr>
                <a:schemeClr val="tx1"/>
              </a:buClr>
              <a:buNone/>
            </a:pPr>
            <a:r>
              <a:rPr lang="en-GB" sz="1800" dirty="0" smtClean="0"/>
              <a:t>        a + A = b + B  .  Per </a:t>
            </a:r>
            <a:r>
              <a:rPr lang="en-GB" sz="1800" dirty="0" err="1" smtClean="0"/>
              <a:t>determinare</a:t>
            </a:r>
            <a:r>
              <a:rPr lang="en-GB" sz="1800" dirty="0" smtClean="0"/>
              <a:t> </a:t>
            </a:r>
            <a:r>
              <a:rPr lang="en-GB" sz="1800" dirty="0" err="1" smtClean="0"/>
              <a:t>l’evento</a:t>
            </a:r>
            <a:r>
              <a:rPr lang="en-GB" sz="1800" dirty="0" smtClean="0"/>
              <a:t> , </a:t>
            </a:r>
            <a:r>
              <a:rPr lang="en-GB" sz="1800" dirty="0" err="1" smtClean="0"/>
              <a:t>basta</a:t>
            </a:r>
            <a:r>
              <a:rPr lang="en-GB" sz="1800" dirty="0" smtClean="0"/>
              <a:t> </a:t>
            </a:r>
            <a:r>
              <a:rPr lang="en-GB" sz="1800" dirty="0" err="1" smtClean="0"/>
              <a:t>misurare</a:t>
            </a:r>
            <a:r>
              <a:rPr lang="en-GB" sz="1800" dirty="0" smtClean="0"/>
              <a:t> </a:t>
            </a:r>
            <a:r>
              <a:rPr lang="en-GB" sz="1800" dirty="0" err="1" smtClean="0"/>
              <a:t>nel</a:t>
            </a:r>
            <a:r>
              <a:rPr lang="en-GB" sz="1800" dirty="0" smtClean="0"/>
              <a:t> lab. </a:t>
            </a:r>
            <a:r>
              <a:rPr lang="en-GB" sz="1800" dirty="0" err="1" smtClean="0"/>
              <a:t>energia</a:t>
            </a:r>
            <a:r>
              <a:rPr lang="en-GB" sz="1800" dirty="0" smtClean="0"/>
              <a:t> </a:t>
            </a:r>
            <a:r>
              <a:rPr lang="en-GB" sz="1800" dirty="0" err="1" smtClean="0"/>
              <a:t>cinetica</a:t>
            </a:r>
            <a:r>
              <a:rPr lang="en-GB" sz="1800" dirty="0" smtClean="0"/>
              <a:t> </a:t>
            </a:r>
            <a:r>
              <a:rPr lang="en-GB" sz="1800" dirty="0" err="1" smtClean="0"/>
              <a:t>ed</a:t>
            </a:r>
            <a:r>
              <a:rPr lang="en-GB" sz="1800" dirty="0" smtClean="0"/>
              <a:t> </a:t>
            </a:r>
            <a:r>
              <a:rPr lang="en-GB" sz="1800" dirty="0" err="1" smtClean="0"/>
              <a:t>angolo</a:t>
            </a:r>
            <a:r>
              <a:rPr lang="en-GB" sz="1800" dirty="0" smtClean="0"/>
              <a:t> </a:t>
            </a:r>
            <a:r>
              <a:rPr lang="en-GB" sz="1800" dirty="0" err="1" smtClean="0"/>
              <a:t>di</a:t>
            </a:r>
            <a:r>
              <a:rPr lang="en-GB" sz="1800" dirty="0" smtClean="0"/>
              <a:t> </a:t>
            </a:r>
            <a:r>
              <a:rPr lang="en-GB" sz="1800" dirty="0" err="1" smtClean="0"/>
              <a:t>emissione</a:t>
            </a:r>
            <a:r>
              <a:rPr lang="en-GB" sz="1800" dirty="0" smtClean="0"/>
              <a:t> </a:t>
            </a:r>
            <a:r>
              <a:rPr lang="en-GB" sz="1800" dirty="0" err="1" smtClean="0"/>
              <a:t>di</a:t>
            </a:r>
            <a:r>
              <a:rPr lang="en-GB" sz="1800" dirty="0" smtClean="0"/>
              <a:t> b ( </a:t>
            </a:r>
            <a:r>
              <a:rPr lang="en-GB" sz="1800" dirty="0" err="1" smtClean="0"/>
              <a:t>che</a:t>
            </a:r>
            <a:r>
              <a:rPr lang="en-GB" sz="1800" dirty="0" smtClean="0"/>
              <a:t> </a:t>
            </a:r>
            <a:r>
              <a:rPr lang="en-GB" sz="1800" dirty="0" err="1" smtClean="0"/>
              <a:t>bisogna</a:t>
            </a:r>
            <a:r>
              <a:rPr lang="en-GB" sz="1800" dirty="0" smtClean="0"/>
              <a:t> </a:t>
            </a:r>
            <a:r>
              <a:rPr lang="en-GB" sz="1800" dirty="0" err="1" smtClean="0"/>
              <a:t>identificare</a:t>
            </a:r>
            <a:r>
              <a:rPr lang="en-GB" sz="1800" dirty="0" smtClean="0"/>
              <a:t> in A e Z). Se , </a:t>
            </a:r>
            <a:r>
              <a:rPr lang="en-GB" sz="1800" dirty="0" err="1" smtClean="0"/>
              <a:t>tenuto</a:t>
            </a:r>
            <a:r>
              <a:rPr lang="en-GB" sz="1800" dirty="0" smtClean="0"/>
              <a:t> </a:t>
            </a:r>
            <a:r>
              <a:rPr lang="en-GB" sz="1800" dirty="0" err="1" smtClean="0"/>
              <a:t>conto</a:t>
            </a:r>
            <a:r>
              <a:rPr lang="en-GB" sz="1800" dirty="0" smtClean="0"/>
              <a:t> </a:t>
            </a:r>
            <a:r>
              <a:rPr lang="en-GB" sz="1800" dirty="0" err="1" smtClean="0"/>
              <a:t>dei</a:t>
            </a:r>
            <a:r>
              <a:rPr lang="en-GB" sz="1800" dirty="0" smtClean="0"/>
              <a:t> </a:t>
            </a:r>
            <a:r>
              <a:rPr lang="en-GB" sz="1800" dirty="0" err="1" smtClean="0"/>
              <a:t>principi</a:t>
            </a:r>
            <a:r>
              <a:rPr lang="en-GB" sz="1800" dirty="0" smtClean="0"/>
              <a:t> </a:t>
            </a:r>
            <a:r>
              <a:rPr lang="en-GB" sz="1800" dirty="0" err="1" smtClean="0"/>
              <a:t>di</a:t>
            </a:r>
            <a:r>
              <a:rPr lang="en-GB" sz="1800" dirty="0" smtClean="0"/>
              <a:t> </a:t>
            </a:r>
            <a:r>
              <a:rPr lang="en-GB" sz="1800" dirty="0" err="1" smtClean="0"/>
              <a:t>conservazione</a:t>
            </a:r>
            <a:r>
              <a:rPr lang="en-GB" sz="1800" dirty="0" smtClean="0"/>
              <a:t>, </a:t>
            </a:r>
            <a:r>
              <a:rPr lang="en-GB" sz="1800" dirty="0" err="1" smtClean="0"/>
              <a:t>manca</a:t>
            </a:r>
            <a:r>
              <a:rPr lang="en-GB" sz="1800" dirty="0" smtClean="0"/>
              <a:t> </a:t>
            </a:r>
            <a:r>
              <a:rPr lang="en-GB" sz="1800" dirty="0" err="1" smtClean="0"/>
              <a:t>energia</a:t>
            </a:r>
            <a:r>
              <a:rPr lang="en-GB" sz="1800" dirty="0" smtClean="0"/>
              <a:t> </a:t>
            </a:r>
            <a:r>
              <a:rPr lang="en-GB" sz="1800" dirty="0" err="1" smtClean="0"/>
              <a:t>cinetica</a:t>
            </a:r>
            <a:r>
              <a:rPr lang="en-GB" sz="1800" dirty="0" smtClean="0"/>
              <a:t>  </a:t>
            </a:r>
            <a:r>
              <a:rPr lang="en-GB" sz="1800" dirty="0" err="1" smtClean="0"/>
              <a:t>l’evento</a:t>
            </a:r>
            <a:r>
              <a:rPr lang="en-GB" sz="1800" dirty="0" smtClean="0"/>
              <a:t>  </a:t>
            </a:r>
            <a:r>
              <a:rPr lang="en-GB" sz="1800" dirty="0" err="1" smtClean="0"/>
              <a:t>anelastico</a:t>
            </a:r>
            <a:r>
              <a:rPr lang="en-GB" sz="1800" dirty="0" smtClean="0"/>
              <a:t>: </a:t>
            </a:r>
            <a:r>
              <a:rPr lang="en-GB" sz="1800" dirty="0" err="1" smtClean="0"/>
              <a:t>c’é</a:t>
            </a:r>
            <a:r>
              <a:rPr lang="en-GB" sz="1800" dirty="0" smtClean="0"/>
              <a:t> </a:t>
            </a:r>
            <a:r>
              <a:rPr lang="en-GB" sz="1800" dirty="0" err="1" smtClean="0"/>
              <a:t>eccitazione</a:t>
            </a:r>
            <a:r>
              <a:rPr lang="en-GB" sz="1800" dirty="0" smtClean="0"/>
              <a:t> </a:t>
            </a:r>
            <a:r>
              <a:rPr lang="en-GB" sz="1800" dirty="0" err="1" smtClean="0"/>
              <a:t>di</a:t>
            </a:r>
            <a:r>
              <a:rPr lang="en-GB" sz="1800" dirty="0" smtClean="0"/>
              <a:t> un </a:t>
            </a:r>
            <a:r>
              <a:rPr lang="en-GB" sz="1800" dirty="0" err="1" smtClean="0"/>
              <a:t>frammento</a:t>
            </a:r>
            <a:r>
              <a:rPr lang="en-GB" sz="1800" dirty="0" smtClean="0"/>
              <a:t> (o </a:t>
            </a:r>
            <a:r>
              <a:rPr lang="en-GB" sz="1800" dirty="0" err="1" smtClean="0"/>
              <a:t>di</a:t>
            </a:r>
            <a:r>
              <a:rPr lang="en-GB" sz="1800" dirty="0" smtClean="0"/>
              <a:t> </a:t>
            </a:r>
            <a:r>
              <a:rPr lang="en-GB" sz="1800" dirty="0" err="1" smtClean="0"/>
              <a:t>ambedue</a:t>
            </a:r>
            <a:r>
              <a:rPr lang="en-GB" sz="1800" dirty="0" smtClean="0"/>
              <a:t>) per </a:t>
            </a:r>
            <a:r>
              <a:rPr lang="en-GB" sz="1800" dirty="0" err="1" smtClean="0"/>
              <a:t>es</a:t>
            </a:r>
            <a:r>
              <a:rPr lang="en-GB" sz="1800" dirty="0" smtClean="0"/>
              <a:t>. B*.</a:t>
            </a:r>
          </a:p>
          <a:p>
            <a:pPr>
              <a:buClr>
                <a:schemeClr val="tx1"/>
              </a:buClr>
              <a:buNone/>
            </a:pPr>
            <a:r>
              <a:rPr lang="en-GB" sz="1800" dirty="0" smtClean="0"/>
              <a:t>      Ma ,  B* = c + C  </a:t>
            </a:r>
            <a:r>
              <a:rPr lang="en-GB" sz="1800" dirty="0" smtClean="0">
                <a:solidFill>
                  <a:srgbClr val="FF0000"/>
                </a:solidFill>
              </a:rPr>
              <a:t>( </a:t>
            </a:r>
            <a:r>
              <a:rPr lang="en-GB" sz="1800" dirty="0" err="1" smtClean="0">
                <a:solidFill>
                  <a:srgbClr val="FF0000"/>
                </a:solidFill>
              </a:rPr>
              <a:t>decadimento</a:t>
            </a:r>
            <a:r>
              <a:rPr lang="en-GB" sz="1800" dirty="0" smtClean="0">
                <a:solidFill>
                  <a:srgbClr val="FF0000"/>
                </a:solidFill>
              </a:rPr>
              <a:t> </a:t>
            </a:r>
            <a:r>
              <a:rPr lang="en-GB" sz="1800" dirty="0" err="1" smtClean="0">
                <a:solidFill>
                  <a:srgbClr val="FF0000"/>
                </a:solidFill>
              </a:rPr>
              <a:t>sequenziale</a:t>
            </a:r>
            <a:r>
              <a:rPr lang="en-GB" sz="1800" dirty="0" smtClean="0"/>
              <a:t>)  </a:t>
            </a:r>
            <a:r>
              <a:rPr lang="en-GB" sz="1800" dirty="0" err="1" smtClean="0"/>
              <a:t>essendo</a:t>
            </a:r>
            <a:r>
              <a:rPr lang="en-GB" sz="1800" dirty="0" smtClean="0"/>
              <a:t> c un </a:t>
            </a:r>
            <a:r>
              <a:rPr lang="en-GB" sz="1800" dirty="0" err="1" smtClean="0"/>
              <a:t>adrone</a:t>
            </a:r>
            <a:r>
              <a:rPr lang="en-GB" sz="1800" dirty="0" smtClean="0"/>
              <a:t> o un </a:t>
            </a:r>
            <a:r>
              <a:rPr lang="en-GB" sz="1800" dirty="0" err="1" smtClean="0"/>
              <a:t>fotone</a:t>
            </a:r>
            <a:r>
              <a:rPr lang="en-GB" sz="1800" dirty="0" smtClean="0"/>
              <a:t> ( </a:t>
            </a:r>
            <a:r>
              <a:rPr lang="en-GB" sz="1800" dirty="0" err="1" smtClean="0"/>
              <a:t>raggio</a:t>
            </a:r>
            <a:r>
              <a:rPr lang="en-GB" sz="1800" dirty="0" smtClean="0"/>
              <a:t> gamma).</a:t>
            </a:r>
          </a:p>
          <a:p>
            <a:pPr>
              <a:buClr>
                <a:schemeClr val="tx1"/>
              </a:buClr>
              <a:buNone/>
            </a:pPr>
            <a:endParaRPr lang="en-GB" sz="1800" dirty="0"/>
          </a:p>
          <a:p>
            <a:pPr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GB" sz="1800" dirty="0" smtClean="0"/>
              <a:t>Se </a:t>
            </a:r>
            <a:r>
              <a:rPr lang="en-GB" sz="1800" dirty="0" err="1" smtClean="0"/>
              <a:t>l’emissione</a:t>
            </a:r>
            <a:r>
              <a:rPr lang="en-GB" sz="1800" dirty="0" smtClean="0"/>
              <a:t> </a:t>
            </a:r>
            <a:r>
              <a:rPr lang="en-GB" sz="1800" dirty="0" err="1" smtClean="0"/>
              <a:t>di</a:t>
            </a:r>
            <a:r>
              <a:rPr lang="en-GB" sz="1800" dirty="0" smtClean="0"/>
              <a:t> b e c ( e C) é </a:t>
            </a:r>
            <a:r>
              <a:rPr lang="en-GB" sz="1800" dirty="0" err="1" smtClean="0">
                <a:solidFill>
                  <a:srgbClr val="FF0000"/>
                </a:solidFill>
              </a:rPr>
              <a:t>contemporanea</a:t>
            </a:r>
            <a:r>
              <a:rPr lang="en-GB" sz="1800" dirty="0" smtClean="0"/>
              <a:t>  , come </a:t>
            </a:r>
            <a:r>
              <a:rPr lang="en-GB" sz="1800" dirty="0" err="1" smtClean="0"/>
              <a:t>nel</a:t>
            </a:r>
            <a:r>
              <a:rPr lang="en-GB" sz="1800" dirty="0" smtClean="0"/>
              <a:t> </a:t>
            </a:r>
            <a:r>
              <a:rPr lang="en-GB" sz="1800" dirty="0" err="1" smtClean="0"/>
              <a:t>caso</a:t>
            </a:r>
            <a:r>
              <a:rPr lang="en-GB" sz="1800" dirty="0" smtClean="0"/>
              <a:t> del breakup del </a:t>
            </a:r>
            <a:r>
              <a:rPr lang="en-GB" sz="1800" dirty="0" err="1" smtClean="0"/>
              <a:t>proiettile</a:t>
            </a:r>
            <a:r>
              <a:rPr lang="en-GB" sz="1800" dirty="0" smtClean="0"/>
              <a:t> per </a:t>
            </a:r>
            <a:r>
              <a:rPr lang="en-GB" sz="1800" dirty="0" err="1" smtClean="0"/>
              <a:t>es</a:t>
            </a:r>
            <a:r>
              <a:rPr lang="en-GB" sz="1800" dirty="0" smtClean="0"/>
              <a:t>. </a:t>
            </a:r>
            <a:r>
              <a:rPr lang="en-GB" sz="1800" dirty="0" err="1" smtClean="0"/>
              <a:t>o</a:t>
            </a:r>
            <a:r>
              <a:rPr lang="en-GB" sz="1800" dirty="0" err="1" smtClean="0"/>
              <a:t>ccorre</a:t>
            </a:r>
            <a:r>
              <a:rPr lang="en-GB" sz="1800" dirty="0" smtClean="0"/>
              <a:t> </a:t>
            </a:r>
            <a:r>
              <a:rPr lang="en-GB" sz="1800" dirty="0" err="1" smtClean="0"/>
              <a:t>rivelare</a:t>
            </a:r>
            <a:r>
              <a:rPr lang="en-GB" sz="1800" dirty="0" smtClean="0"/>
              <a:t> </a:t>
            </a:r>
            <a:r>
              <a:rPr lang="en-GB" sz="1800" dirty="0" smtClean="0"/>
              <a:t>b e c </a:t>
            </a:r>
            <a:r>
              <a:rPr lang="en-GB" sz="1800" dirty="0" err="1" smtClean="0"/>
              <a:t>misurandone</a:t>
            </a:r>
            <a:r>
              <a:rPr lang="en-GB" sz="1800" dirty="0" smtClean="0"/>
              <a:t> </a:t>
            </a:r>
            <a:r>
              <a:rPr lang="en-GB" sz="1800" dirty="0" err="1" smtClean="0"/>
              <a:t>angolo</a:t>
            </a:r>
            <a:r>
              <a:rPr lang="en-GB" sz="1800" dirty="0" smtClean="0"/>
              <a:t> </a:t>
            </a:r>
            <a:r>
              <a:rPr lang="en-GB" sz="1800" dirty="0" err="1" smtClean="0"/>
              <a:t>ed</a:t>
            </a:r>
            <a:r>
              <a:rPr lang="en-GB" sz="1800" dirty="0" smtClean="0"/>
              <a:t> </a:t>
            </a:r>
            <a:r>
              <a:rPr lang="en-GB" sz="1800" dirty="0" err="1" smtClean="0"/>
              <a:t>energia</a:t>
            </a:r>
            <a:r>
              <a:rPr lang="en-GB" sz="1800" dirty="0" smtClean="0"/>
              <a:t>.  C </a:t>
            </a:r>
            <a:r>
              <a:rPr lang="en-GB" sz="1800" dirty="0" err="1" smtClean="0"/>
              <a:t>resterà</a:t>
            </a:r>
            <a:r>
              <a:rPr lang="en-GB" sz="1800" dirty="0" smtClean="0"/>
              <a:t> </a:t>
            </a:r>
            <a:r>
              <a:rPr lang="en-GB" sz="1800" dirty="0" err="1" smtClean="0"/>
              <a:t>determinato</a:t>
            </a:r>
            <a:r>
              <a:rPr lang="en-GB" sz="1800" dirty="0" smtClean="0"/>
              <a:t> e </a:t>
            </a:r>
            <a:r>
              <a:rPr lang="en-GB" sz="1800" dirty="0" err="1" smtClean="0"/>
              <a:t>quindi</a:t>
            </a:r>
            <a:r>
              <a:rPr lang="en-GB" sz="1800" dirty="0" smtClean="0"/>
              <a:t> </a:t>
            </a:r>
            <a:r>
              <a:rPr lang="en-GB" sz="1800" dirty="0" err="1" smtClean="0"/>
              <a:t>il</a:t>
            </a:r>
            <a:r>
              <a:rPr lang="en-GB" sz="1800" dirty="0" smtClean="0"/>
              <a:t> Q </a:t>
            </a:r>
            <a:r>
              <a:rPr lang="en-GB" sz="1800" dirty="0" err="1" smtClean="0"/>
              <a:t>sarà</a:t>
            </a:r>
            <a:r>
              <a:rPr lang="en-GB" sz="1800" dirty="0" smtClean="0"/>
              <a:t> </a:t>
            </a:r>
            <a:r>
              <a:rPr lang="en-GB" sz="1800" dirty="0" err="1" smtClean="0"/>
              <a:t>determinato</a:t>
            </a:r>
            <a:r>
              <a:rPr lang="en-GB" sz="1800" dirty="0" smtClean="0"/>
              <a:t>. Se </a:t>
            </a:r>
            <a:r>
              <a:rPr lang="en-GB" sz="1800" dirty="0" err="1" smtClean="0"/>
              <a:t>manca</a:t>
            </a:r>
            <a:r>
              <a:rPr lang="en-GB" sz="1800" dirty="0" smtClean="0"/>
              <a:t> </a:t>
            </a:r>
            <a:r>
              <a:rPr lang="en-GB" sz="1800" dirty="0" err="1" smtClean="0"/>
              <a:t>energia</a:t>
            </a:r>
            <a:r>
              <a:rPr lang="en-GB" sz="1800" dirty="0" smtClean="0"/>
              <a:t>  </a:t>
            </a:r>
            <a:r>
              <a:rPr lang="en-GB" sz="1800" dirty="0" err="1" smtClean="0"/>
              <a:t>qualcuno</a:t>
            </a:r>
            <a:r>
              <a:rPr lang="en-GB" sz="1800" dirty="0" smtClean="0"/>
              <a:t> </a:t>
            </a:r>
            <a:r>
              <a:rPr lang="en-GB" sz="1800" dirty="0" err="1" smtClean="0"/>
              <a:t>dei</a:t>
            </a:r>
            <a:r>
              <a:rPr lang="en-GB" sz="1800" dirty="0" smtClean="0"/>
              <a:t> </a:t>
            </a:r>
            <a:r>
              <a:rPr lang="en-GB" sz="1800" dirty="0" err="1" smtClean="0"/>
              <a:t>frammenti</a:t>
            </a:r>
            <a:r>
              <a:rPr lang="en-GB" sz="1800" dirty="0" smtClean="0"/>
              <a:t> </a:t>
            </a:r>
            <a:r>
              <a:rPr lang="en-GB" sz="1800" dirty="0" err="1" smtClean="0"/>
              <a:t>sarà</a:t>
            </a:r>
            <a:r>
              <a:rPr lang="en-GB" sz="1800" dirty="0" smtClean="0"/>
              <a:t> </a:t>
            </a:r>
            <a:r>
              <a:rPr lang="en-GB" sz="1800" dirty="0" err="1" smtClean="0"/>
              <a:t>eccitato</a:t>
            </a:r>
            <a:r>
              <a:rPr lang="en-GB" sz="1800" dirty="0" smtClean="0"/>
              <a:t>.</a:t>
            </a:r>
            <a:endParaRPr lang="en-GB" sz="1800" dirty="0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499225" y="6481763"/>
            <a:ext cx="233910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  <a:solidFill>
            <a:srgbClr val="FFFF00"/>
          </a:solidFill>
        </p:spPr>
        <p:txBody>
          <a:bodyPr/>
          <a:lstStyle/>
          <a:p>
            <a:r>
              <a:rPr lang="en-GB" sz="2400" b="1">
                <a:solidFill>
                  <a:schemeClr val="accent2"/>
                </a:solidFill>
              </a:rPr>
              <a:t> Altre analogie con l’ottica</a:t>
            </a:r>
          </a:p>
        </p:txBody>
      </p:sp>
      <p:sp>
        <p:nvSpPr>
          <p:cNvPr id="45059" name="AutoShape 3"/>
          <p:cNvSpPr>
            <a:spLocks noChangeArrowheads="1"/>
          </p:cNvSpPr>
          <p:nvPr/>
        </p:nvSpPr>
        <p:spPr bwMode="auto">
          <a:xfrm>
            <a:off x="5867400" y="1371600"/>
            <a:ext cx="1828800" cy="1447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CCFF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5060" name="AutoShape 4"/>
          <p:cNvSpPr>
            <a:spLocks noChangeArrowheads="1"/>
          </p:cNvSpPr>
          <p:nvPr/>
        </p:nvSpPr>
        <p:spPr bwMode="auto">
          <a:xfrm flipV="1">
            <a:off x="1524000" y="1257300"/>
            <a:ext cx="2032000" cy="1657350"/>
          </a:xfrm>
          <a:prstGeom prst="triangle">
            <a:avLst>
              <a:gd name="adj" fmla="val 50000"/>
            </a:avLst>
          </a:prstGeom>
          <a:solidFill>
            <a:srgbClr val="CCFF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5061" name="Line 5"/>
          <p:cNvSpPr>
            <a:spLocks noChangeShapeType="1"/>
          </p:cNvSpPr>
          <p:nvPr/>
        </p:nvSpPr>
        <p:spPr bwMode="auto">
          <a:xfrm flipV="1">
            <a:off x="406400" y="2057400"/>
            <a:ext cx="1625600" cy="342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62" name="Line 6"/>
          <p:cNvSpPr>
            <a:spLocks noChangeShapeType="1"/>
          </p:cNvSpPr>
          <p:nvPr/>
        </p:nvSpPr>
        <p:spPr bwMode="auto">
          <a:xfrm flipV="1">
            <a:off x="2032000" y="2000250"/>
            <a:ext cx="1016000" cy="571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>
            <a:off x="2032000" y="2057400"/>
            <a:ext cx="1016000" cy="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64" name="Line 8"/>
          <p:cNvSpPr>
            <a:spLocks noChangeShapeType="1"/>
          </p:cNvSpPr>
          <p:nvPr/>
        </p:nvSpPr>
        <p:spPr bwMode="auto">
          <a:xfrm>
            <a:off x="2032000" y="2057400"/>
            <a:ext cx="1016000" cy="5715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>
            <a:off x="3048000" y="2114550"/>
            <a:ext cx="1219200" cy="40005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>
            <a:off x="3048000" y="2057400"/>
            <a:ext cx="1219200" cy="28575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67" name="Line 11"/>
          <p:cNvSpPr>
            <a:spLocks noChangeShapeType="1"/>
          </p:cNvSpPr>
          <p:nvPr/>
        </p:nvSpPr>
        <p:spPr bwMode="auto">
          <a:xfrm>
            <a:off x="3124200" y="1981200"/>
            <a:ext cx="1117600" cy="1714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2032000" y="9144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Prisma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5588000" y="97155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Dipolo Magnetico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 flipV="1">
            <a:off x="4572000" y="1943100"/>
            <a:ext cx="1625600" cy="342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304800" y="2343150"/>
            <a:ext cx="162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raggio di luce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4572000" y="2228850"/>
            <a:ext cx="162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Fascio di ioni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5073" name="Freeform 17"/>
          <p:cNvSpPr>
            <a:spLocks/>
          </p:cNvSpPr>
          <p:nvPr/>
        </p:nvSpPr>
        <p:spPr bwMode="auto">
          <a:xfrm>
            <a:off x="6197600" y="1828800"/>
            <a:ext cx="1422400" cy="1143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288" y="56"/>
              </a:cxn>
              <a:cxn ang="0">
                <a:pos x="480" y="8"/>
              </a:cxn>
              <a:cxn ang="0">
                <a:pos x="672" y="8"/>
              </a:cxn>
            </a:cxnLst>
            <a:rect l="0" t="0" r="r" b="b"/>
            <a:pathLst>
              <a:path w="672" h="152">
                <a:moveTo>
                  <a:pt x="0" y="152"/>
                </a:moveTo>
                <a:cubicBezTo>
                  <a:pt x="104" y="116"/>
                  <a:pt x="208" y="80"/>
                  <a:pt x="288" y="56"/>
                </a:cubicBezTo>
                <a:cubicBezTo>
                  <a:pt x="368" y="32"/>
                  <a:pt x="416" y="16"/>
                  <a:pt x="480" y="8"/>
                </a:cubicBezTo>
                <a:cubicBezTo>
                  <a:pt x="544" y="0"/>
                  <a:pt x="640" y="8"/>
                  <a:pt x="672" y="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74" name="Freeform 18"/>
          <p:cNvSpPr>
            <a:spLocks/>
          </p:cNvSpPr>
          <p:nvPr/>
        </p:nvSpPr>
        <p:spPr bwMode="auto">
          <a:xfrm>
            <a:off x="6197600" y="1933575"/>
            <a:ext cx="1422400" cy="66675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432" y="8"/>
              </a:cxn>
              <a:cxn ang="0">
                <a:pos x="672" y="56"/>
              </a:cxn>
            </a:cxnLst>
            <a:rect l="0" t="0" r="r" b="b"/>
            <a:pathLst>
              <a:path w="672" h="56">
                <a:moveTo>
                  <a:pt x="0" y="8"/>
                </a:moveTo>
                <a:cubicBezTo>
                  <a:pt x="160" y="4"/>
                  <a:pt x="320" y="0"/>
                  <a:pt x="432" y="8"/>
                </a:cubicBezTo>
                <a:cubicBezTo>
                  <a:pt x="544" y="16"/>
                  <a:pt x="608" y="36"/>
                  <a:pt x="672" y="5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75" name="Freeform 19"/>
          <p:cNvSpPr>
            <a:spLocks/>
          </p:cNvSpPr>
          <p:nvPr/>
        </p:nvSpPr>
        <p:spPr bwMode="auto">
          <a:xfrm>
            <a:off x="6197600" y="1714500"/>
            <a:ext cx="1524000" cy="228600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432" y="48"/>
              </a:cxn>
              <a:cxn ang="0">
                <a:pos x="720" y="0"/>
              </a:cxn>
            </a:cxnLst>
            <a:rect l="0" t="0" r="r" b="b"/>
            <a:pathLst>
              <a:path w="720" h="192">
                <a:moveTo>
                  <a:pt x="0" y="192"/>
                </a:moveTo>
                <a:cubicBezTo>
                  <a:pt x="156" y="136"/>
                  <a:pt x="312" y="80"/>
                  <a:pt x="432" y="48"/>
                </a:cubicBezTo>
                <a:cubicBezTo>
                  <a:pt x="552" y="16"/>
                  <a:pt x="636" y="8"/>
                  <a:pt x="720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76" name="Line 20"/>
          <p:cNvSpPr>
            <a:spLocks noChangeShapeType="1"/>
          </p:cNvSpPr>
          <p:nvPr/>
        </p:nvSpPr>
        <p:spPr bwMode="auto">
          <a:xfrm rot="1406396">
            <a:off x="7543800" y="2209800"/>
            <a:ext cx="101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77" name="Line 21"/>
          <p:cNvSpPr>
            <a:spLocks noChangeShapeType="1"/>
          </p:cNvSpPr>
          <p:nvPr/>
        </p:nvSpPr>
        <p:spPr bwMode="auto">
          <a:xfrm rot="282158">
            <a:off x="7620000" y="1871663"/>
            <a:ext cx="1030288" cy="33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78" name="Line 22"/>
          <p:cNvSpPr>
            <a:spLocks noChangeShapeType="1"/>
          </p:cNvSpPr>
          <p:nvPr/>
        </p:nvSpPr>
        <p:spPr bwMode="auto">
          <a:xfrm rot="-134672">
            <a:off x="7721600" y="1700213"/>
            <a:ext cx="10160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5079" name="Text Box 23"/>
          <p:cNvSpPr txBox="1">
            <a:spLocks noChangeArrowheads="1"/>
          </p:cNvSpPr>
          <p:nvPr/>
        </p:nvSpPr>
        <p:spPr bwMode="auto">
          <a:xfrm>
            <a:off x="0" y="3165475"/>
            <a:ext cx="457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La deflessione dipende dalla  frequenza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5080" name="Text Box 24"/>
          <p:cNvSpPr txBox="1">
            <a:spLocks noChangeArrowheads="1"/>
          </p:cNvSpPr>
          <p:nvPr/>
        </p:nvSpPr>
        <p:spPr bwMode="auto">
          <a:xfrm>
            <a:off x="4673600" y="3165475"/>
            <a:ext cx="447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La deflessione dipende da p/q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5081" name="Text Box 25"/>
          <p:cNvSpPr txBox="1">
            <a:spLocks noChangeArrowheads="1"/>
          </p:cNvSpPr>
          <p:nvPr/>
        </p:nvSpPr>
        <p:spPr bwMode="auto">
          <a:xfrm>
            <a:off x="2336800" y="4914900"/>
            <a:ext cx="447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chemeClr val="accent2"/>
                </a:solidFill>
                <a:latin typeface="Times New Roman" pitchFamily="18" charset="0"/>
              </a:rPr>
              <a:t> Elementi Dispersivi</a:t>
            </a:r>
            <a:endParaRPr lang="en-GB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5082" name="AutoShape 26"/>
          <p:cNvSpPr>
            <a:spLocks noChangeArrowheads="1"/>
          </p:cNvSpPr>
          <p:nvPr/>
        </p:nvSpPr>
        <p:spPr bwMode="auto">
          <a:xfrm>
            <a:off x="4427538" y="4508500"/>
            <a:ext cx="203200" cy="428625"/>
          </a:xfrm>
          <a:prstGeom prst="downArrow">
            <a:avLst>
              <a:gd name="adj1" fmla="val 50000"/>
              <a:gd name="adj2" fmla="val 527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5083" name="Text Box 27"/>
          <p:cNvSpPr txBox="1">
            <a:spLocks noChangeArrowheads="1"/>
          </p:cNvSpPr>
          <p:nvPr/>
        </p:nvSpPr>
        <p:spPr bwMode="auto">
          <a:xfrm>
            <a:off x="1625600" y="3829050"/>
            <a:ext cx="5892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Si trasforma la frequenza o p/q in posizione su un “piano focale”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5084" name="AutoShape 28"/>
          <p:cNvSpPr>
            <a:spLocks noChangeArrowheads="1"/>
          </p:cNvSpPr>
          <p:nvPr/>
        </p:nvSpPr>
        <p:spPr bwMode="auto">
          <a:xfrm>
            <a:off x="4470400" y="5372100"/>
            <a:ext cx="203200" cy="428625"/>
          </a:xfrm>
          <a:prstGeom prst="downArrow">
            <a:avLst>
              <a:gd name="adj1" fmla="val 50000"/>
              <a:gd name="adj2" fmla="val 527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5085" name="Text Box 29"/>
          <p:cNvSpPr txBox="1">
            <a:spLocks noChangeArrowheads="1"/>
          </p:cNvSpPr>
          <p:nvPr/>
        </p:nvSpPr>
        <p:spPr bwMode="auto">
          <a:xfrm>
            <a:off x="1320800" y="5943600"/>
            <a:ext cx="650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che possono essere usati come </a:t>
            </a:r>
            <a:r>
              <a:rPr lang="it-IT" sz="2000" b="1">
                <a:solidFill>
                  <a:srgbClr val="FF3300"/>
                </a:solidFill>
                <a:latin typeface="Times New Roman" pitchFamily="18" charset="0"/>
              </a:rPr>
              <a:t>ANALIZZATORI</a:t>
            </a:r>
            <a:endParaRPr lang="en-GB" sz="20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45086" name="Text Box 30"/>
          <p:cNvSpPr txBox="1">
            <a:spLocks noChangeArrowheads="1"/>
          </p:cNvSpPr>
          <p:nvPr/>
        </p:nvSpPr>
        <p:spPr bwMode="auto">
          <a:xfrm>
            <a:off x="3276600" y="1219200"/>
            <a:ext cx="162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Times New Roman" pitchFamily="18" charset="0"/>
              </a:rPr>
              <a:t>bassa frequenza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087" name="Text Box 31"/>
          <p:cNvSpPr txBox="1">
            <a:spLocks noChangeArrowheads="1"/>
          </p:cNvSpPr>
          <p:nvPr/>
        </p:nvSpPr>
        <p:spPr bwMode="auto">
          <a:xfrm>
            <a:off x="2946400" y="2286000"/>
            <a:ext cx="162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Times New Roman" pitchFamily="18" charset="0"/>
              </a:rPr>
              <a:t>alta frequenza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088" name="Text Box 32"/>
          <p:cNvSpPr txBox="1">
            <a:spLocks noChangeArrowheads="1"/>
          </p:cNvSpPr>
          <p:nvPr/>
        </p:nvSpPr>
        <p:spPr bwMode="auto">
          <a:xfrm>
            <a:off x="7518400" y="2228850"/>
            <a:ext cx="162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Times New Roman" pitchFamily="18" charset="0"/>
              </a:rPr>
              <a:t>basso p/q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089" name="Text Box 33"/>
          <p:cNvSpPr txBox="1">
            <a:spLocks noChangeArrowheads="1"/>
          </p:cNvSpPr>
          <p:nvPr/>
        </p:nvSpPr>
        <p:spPr bwMode="auto">
          <a:xfrm>
            <a:off x="7823200" y="1371600"/>
            <a:ext cx="132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Times New Roman" pitchFamily="18" charset="0"/>
              </a:rPr>
              <a:t>alto p/q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090" name="Rectangle 34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836613"/>
            <a:ext cx="3629025" cy="2832100"/>
          </a:xfrm>
          <a:prstGeom prst="rect">
            <a:avLst/>
          </a:prstGeom>
          <a:noFill/>
        </p:spPr>
      </p:pic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765175"/>
          </a:xfrm>
          <a:solidFill>
            <a:srgbClr val="FFFF00"/>
          </a:solidFill>
          <a:ln/>
        </p:spPr>
        <p:txBody>
          <a:bodyPr/>
          <a:lstStyle/>
          <a:p>
            <a:r>
              <a:rPr lang="en-GB" sz="2400" b="1">
                <a:solidFill>
                  <a:schemeClr val="accent2"/>
                </a:solidFill>
              </a:rPr>
              <a:t>Settore Dipolare a Campo Costante 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395288" y="3789363"/>
            <a:ext cx="8280400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>
                <a:latin typeface="Arial Unicode MS" pitchFamily="34" charset="-128"/>
              </a:rPr>
              <a:t>Superficie di ingresso ortogonale alla        della particella.</a:t>
            </a:r>
          </a:p>
          <a:p>
            <a:pPr>
              <a:spcBef>
                <a:spcPct val="50000"/>
              </a:spcBef>
            </a:pPr>
            <a:r>
              <a:rPr lang="it-IT" sz="1400">
                <a:latin typeface="Arial Unicode MS" pitchFamily="34" charset="-128"/>
              </a:rPr>
              <a:t>La matrice R in questo caso si scrive:</a:t>
            </a:r>
          </a:p>
        </p:txBody>
      </p:sp>
      <p:graphicFrame>
        <p:nvGraphicFramePr>
          <p:cNvPr id="120838" name="Object 6"/>
          <p:cNvGraphicFramePr>
            <a:graphicFrameLocks noChangeAspect="1"/>
          </p:cNvGraphicFramePr>
          <p:nvPr/>
        </p:nvGraphicFramePr>
        <p:xfrm>
          <a:off x="3419475" y="3716338"/>
          <a:ext cx="319088" cy="360362"/>
        </p:xfrm>
        <a:graphic>
          <a:graphicData uri="http://schemas.openxmlformats.org/presentationml/2006/ole">
            <p:oleObj spid="_x0000_s18434" name="Equation" r:id="rId5" imgW="114120" imgH="228600" progId="Equation.3">
              <p:embed/>
            </p:oleObj>
          </a:graphicData>
        </a:graphic>
      </p:graphicFrame>
      <p:graphicFrame>
        <p:nvGraphicFramePr>
          <p:cNvPr id="120839" name="Object 7"/>
          <p:cNvGraphicFramePr>
            <a:graphicFrameLocks noChangeAspect="1"/>
          </p:cNvGraphicFramePr>
          <p:nvPr/>
        </p:nvGraphicFramePr>
        <p:xfrm>
          <a:off x="2771775" y="4508500"/>
          <a:ext cx="3733800" cy="1498600"/>
        </p:xfrm>
        <a:graphic>
          <a:graphicData uri="http://schemas.openxmlformats.org/presentationml/2006/ole">
            <p:oleObj spid="_x0000_s18435" name="Equation" r:id="rId6" imgW="3733560" imgH="1498320" progId="Equation.3">
              <p:embed/>
            </p:oleObj>
          </a:graphicData>
        </a:graphic>
      </p:graphicFrame>
      <p:sp>
        <p:nvSpPr>
          <p:cNvPr id="120840" name="Text Box 8"/>
          <p:cNvSpPr txBox="1">
            <a:spLocks noChangeArrowheads="1"/>
          </p:cNvSpPr>
          <p:nvPr/>
        </p:nvSpPr>
        <p:spPr bwMode="auto">
          <a:xfrm>
            <a:off x="395288" y="6165850"/>
            <a:ext cx="54721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>
                <a:solidFill>
                  <a:srgbClr val="CC0000"/>
                </a:solidFill>
              </a:rPr>
              <a:t>Att: appaiono </a:t>
            </a:r>
            <a:r>
              <a:rPr lang="it-IT" sz="1400" b="1" u="sng">
                <a:solidFill>
                  <a:srgbClr val="CC0000"/>
                </a:solidFill>
              </a:rPr>
              <a:t>Termini CROMATICI</a:t>
            </a:r>
            <a:r>
              <a:rPr lang="it-IT" sz="1400" b="1">
                <a:solidFill>
                  <a:srgbClr val="CC0000"/>
                </a:solidFill>
              </a:rPr>
              <a:t> cioè dipendenti dall’impulso (δ)!! (di grande rilievo!)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948488" y="981075"/>
            <a:ext cx="2016125" cy="1643063"/>
            <a:chOff x="4377" y="618"/>
            <a:chExt cx="1270" cy="1035"/>
          </a:xfrm>
        </p:grpSpPr>
        <p:pic>
          <p:nvPicPr>
            <p:cNvPr id="120842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59" y="754"/>
              <a:ext cx="972" cy="751"/>
            </a:xfrm>
            <a:prstGeom prst="rect">
              <a:avLst/>
            </a:prstGeom>
            <a:noFill/>
          </p:spPr>
        </p:pic>
        <p:sp>
          <p:nvSpPr>
            <p:cNvPr id="120843" name="Text Box 11"/>
            <p:cNvSpPr txBox="1">
              <a:spLocks noChangeArrowheads="1"/>
            </p:cNvSpPr>
            <p:nvPr/>
          </p:nvSpPr>
          <p:spPr bwMode="auto">
            <a:xfrm>
              <a:off x="4468" y="618"/>
              <a:ext cx="108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200">
                  <a:latin typeface="Arial Unicode MS" pitchFamily="34" charset="-128"/>
                </a:rPr>
                <a:t>Dipolo magnetico ad H</a:t>
              </a:r>
            </a:p>
          </p:txBody>
        </p:sp>
        <p:sp>
          <p:nvSpPr>
            <p:cNvPr id="120844" name="Text Box 12"/>
            <p:cNvSpPr txBox="1">
              <a:spLocks noChangeArrowheads="1"/>
            </p:cNvSpPr>
            <p:nvPr/>
          </p:nvSpPr>
          <p:spPr bwMode="auto">
            <a:xfrm>
              <a:off x="4377" y="1480"/>
              <a:ext cx="127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200">
                  <a:latin typeface="Arial Unicode MS" pitchFamily="34" charset="-128"/>
                </a:rPr>
                <a:t>Con facce dei poli parallele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651500" y="981075"/>
            <a:ext cx="1362075" cy="1585913"/>
            <a:chOff x="3651" y="572"/>
            <a:chExt cx="858" cy="999"/>
          </a:xfrm>
        </p:grpSpPr>
        <p:pic>
          <p:nvPicPr>
            <p:cNvPr id="120846" name="Picture 1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51" y="663"/>
              <a:ext cx="858" cy="908"/>
            </a:xfrm>
            <a:prstGeom prst="rect">
              <a:avLst/>
            </a:prstGeom>
            <a:noFill/>
          </p:spPr>
        </p:pic>
        <p:sp>
          <p:nvSpPr>
            <p:cNvPr id="120847" name="Text Box 15"/>
            <p:cNvSpPr txBox="1">
              <a:spLocks noChangeArrowheads="1"/>
            </p:cNvSpPr>
            <p:nvPr/>
          </p:nvSpPr>
          <p:spPr bwMode="auto">
            <a:xfrm>
              <a:off x="3787" y="572"/>
              <a:ext cx="58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200">
                  <a:latin typeface="Arial Unicode MS" pitchFamily="34" charset="-128"/>
                </a:rPr>
                <a:t>Dipolo a C</a:t>
              </a:r>
            </a:p>
          </p:txBody>
        </p:sp>
      </p:grpSp>
      <p:sp>
        <p:nvSpPr>
          <p:cNvPr id="120848" name="Rectangle 16"/>
          <p:cNvSpPr>
            <a:spLocks noChangeArrowheads="1"/>
          </p:cNvSpPr>
          <p:nvPr/>
        </p:nvSpPr>
        <p:spPr bwMode="auto">
          <a:xfrm>
            <a:off x="5508625" y="2924175"/>
            <a:ext cx="30956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1400">
                <a:latin typeface="Arial Unicode MS" pitchFamily="34" charset="-128"/>
              </a:rPr>
              <a:t>α=hL angolo di deviazione</a:t>
            </a:r>
          </a:p>
          <a:p>
            <a:r>
              <a:rPr lang="it-IT" sz="1400">
                <a:latin typeface="Arial Unicode MS" pitchFamily="34" charset="-128"/>
              </a:rPr>
              <a:t>ρ=1/h raggio di curvatura (Bending)</a:t>
            </a:r>
          </a:p>
          <a:p>
            <a:r>
              <a:rPr lang="it-IT" sz="1400">
                <a:latin typeface="Arial Unicode MS" pitchFamily="34" charset="-128"/>
              </a:rPr>
              <a:t>L lunghezza traiettoria centrale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620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it-IT" sz="2400" b="1">
                <a:solidFill>
                  <a:schemeClr val="accent2"/>
                </a:solidFill>
              </a:rPr>
              <a:t>Altre analogie con l‘ottica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 flipH="1">
            <a:off x="1828800" y="914400"/>
            <a:ext cx="304800" cy="1200150"/>
          </a:xfrm>
          <a:prstGeom prst="ellipse">
            <a:avLst/>
          </a:prstGeom>
          <a:solidFill>
            <a:srgbClr val="CCFFFF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9156" name="Line 4"/>
          <p:cNvSpPr>
            <a:spLocks noChangeShapeType="1"/>
          </p:cNvSpPr>
          <p:nvPr/>
        </p:nvSpPr>
        <p:spPr bwMode="auto">
          <a:xfrm flipV="1">
            <a:off x="406400" y="1200150"/>
            <a:ext cx="142240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2133600" y="1200150"/>
            <a:ext cx="203200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>
            <a:off x="406400" y="1600200"/>
            <a:ext cx="142240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 flipV="1">
            <a:off x="2133600" y="1600200"/>
            <a:ext cx="203200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>
            <a:off x="406400" y="16002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>
            <a:off x="1828800" y="234315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>
            <a:off x="1828800" y="325755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3" name="Freeform 11"/>
          <p:cNvSpPr>
            <a:spLocks/>
          </p:cNvSpPr>
          <p:nvPr/>
        </p:nvSpPr>
        <p:spPr bwMode="auto">
          <a:xfrm>
            <a:off x="2032000" y="2343150"/>
            <a:ext cx="101600" cy="9144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432"/>
              </a:cxn>
              <a:cxn ang="0">
                <a:pos x="48" y="768"/>
              </a:cxn>
            </a:cxnLst>
            <a:rect l="0" t="0" r="r" b="b"/>
            <a:pathLst>
              <a:path w="48" h="768">
                <a:moveTo>
                  <a:pt x="48" y="0"/>
                </a:moveTo>
                <a:cubicBezTo>
                  <a:pt x="24" y="152"/>
                  <a:pt x="0" y="304"/>
                  <a:pt x="0" y="432"/>
                </a:cubicBezTo>
                <a:cubicBezTo>
                  <a:pt x="0" y="560"/>
                  <a:pt x="24" y="664"/>
                  <a:pt x="48" y="76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4" name="Freeform 12"/>
          <p:cNvSpPr>
            <a:spLocks/>
          </p:cNvSpPr>
          <p:nvPr/>
        </p:nvSpPr>
        <p:spPr bwMode="auto">
          <a:xfrm>
            <a:off x="1828800" y="2343150"/>
            <a:ext cx="101600" cy="914400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48" y="384"/>
              </a:cxn>
              <a:cxn ang="0">
                <a:pos x="0" y="0"/>
              </a:cxn>
            </a:cxnLst>
            <a:rect l="0" t="0" r="r" b="b"/>
            <a:pathLst>
              <a:path w="48" h="768">
                <a:moveTo>
                  <a:pt x="0" y="768"/>
                </a:moveTo>
                <a:cubicBezTo>
                  <a:pt x="24" y="640"/>
                  <a:pt x="48" y="512"/>
                  <a:pt x="48" y="384"/>
                </a:cubicBezTo>
                <a:cubicBezTo>
                  <a:pt x="48" y="256"/>
                  <a:pt x="24" y="128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5" name="Line 13"/>
          <p:cNvSpPr>
            <a:spLocks noChangeShapeType="1"/>
          </p:cNvSpPr>
          <p:nvPr/>
        </p:nvSpPr>
        <p:spPr bwMode="auto">
          <a:xfrm>
            <a:off x="609600" y="2800350"/>
            <a:ext cx="325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6" name="Line 14"/>
          <p:cNvSpPr>
            <a:spLocks noChangeShapeType="1"/>
          </p:cNvSpPr>
          <p:nvPr/>
        </p:nvSpPr>
        <p:spPr bwMode="auto">
          <a:xfrm flipV="1">
            <a:off x="609600" y="2686050"/>
            <a:ext cx="132080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7" name="Line 15"/>
          <p:cNvSpPr>
            <a:spLocks noChangeShapeType="1"/>
          </p:cNvSpPr>
          <p:nvPr/>
        </p:nvSpPr>
        <p:spPr bwMode="auto">
          <a:xfrm flipV="1">
            <a:off x="2032000" y="2343150"/>
            <a:ext cx="182880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8" name="Line 16"/>
          <p:cNvSpPr>
            <a:spLocks noChangeShapeType="1"/>
          </p:cNvSpPr>
          <p:nvPr/>
        </p:nvSpPr>
        <p:spPr bwMode="auto">
          <a:xfrm>
            <a:off x="609600" y="2800350"/>
            <a:ext cx="142240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69" name="Line 17"/>
          <p:cNvSpPr>
            <a:spLocks noChangeShapeType="1"/>
          </p:cNvSpPr>
          <p:nvPr/>
        </p:nvSpPr>
        <p:spPr bwMode="auto">
          <a:xfrm>
            <a:off x="2032000" y="2971800"/>
            <a:ext cx="172720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70" name="Line 18"/>
          <p:cNvSpPr>
            <a:spLocks noChangeShapeType="1"/>
          </p:cNvSpPr>
          <p:nvPr/>
        </p:nvSpPr>
        <p:spPr bwMode="auto">
          <a:xfrm flipH="1">
            <a:off x="1422400" y="2686050"/>
            <a:ext cx="609600" cy="114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 flipH="1" flipV="1">
            <a:off x="1422400" y="2800350"/>
            <a:ext cx="609600" cy="1714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72" name="AutoShape 20"/>
          <p:cNvSpPr>
            <a:spLocks noChangeArrowheads="1"/>
          </p:cNvSpPr>
          <p:nvPr/>
        </p:nvSpPr>
        <p:spPr bwMode="auto">
          <a:xfrm>
            <a:off x="6400800" y="971550"/>
            <a:ext cx="1016000" cy="914400"/>
          </a:xfrm>
          <a:prstGeom prst="roundRect">
            <a:avLst>
              <a:gd name="adj" fmla="val 16667"/>
            </a:avLst>
          </a:prstGeom>
          <a:solidFill>
            <a:srgbClr val="CCFFFF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5080000" y="1314450"/>
            <a:ext cx="3759200" cy="228600"/>
            <a:chOff x="2400" y="1008"/>
            <a:chExt cx="1776" cy="192"/>
          </a:xfrm>
        </p:grpSpPr>
        <p:sp>
          <p:nvSpPr>
            <p:cNvPr id="49174" name="Line 22"/>
            <p:cNvSpPr>
              <a:spLocks noChangeShapeType="1"/>
            </p:cNvSpPr>
            <p:nvPr/>
          </p:nvSpPr>
          <p:spPr bwMode="auto">
            <a:xfrm>
              <a:off x="2400" y="1104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9175" name="Line 23"/>
            <p:cNvSpPr>
              <a:spLocks noChangeShapeType="1"/>
            </p:cNvSpPr>
            <p:nvPr/>
          </p:nvSpPr>
          <p:spPr bwMode="auto">
            <a:xfrm flipV="1">
              <a:off x="2400" y="1008"/>
              <a:ext cx="91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9176" name="Line 24"/>
            <p:cNvSpPr>
              <a:spLocks noChangeShapeType="1"/>
            </p:cNvSpPr>
            <p:nvPr/>
          </p:nvSpPr>
          <p:spPr bwMode="auto">
            <a:xfrm>
              <a:off x="3264" y="1008"/>
              <a:ext cx="86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9177" name="Line 25"/>
            <p:cNvSpPr>
              <a:spLocks noChangeShapeType="1"/>
            </p:cNvSpPr>
            <p:nvPr/>
          </p:nvSpPr>
          <p:spPr bwMode="auto">
            <a:xfrm>
              <a:off x="2400" y="1104"/>
              <a:ext cx="91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9178" name="Line 26"/>
            <p:cNvSpPr>
              <a:spLocks noChangeShapeType="1"/>
            </p:cNvSpPr>
            <p:nvPr/>
          </p:nvSpPr>
          <p:spPr bwMode="auto">
            <a:xfrm flipV="1">
              <a:off x="3312" y="1104"/>
              <a:ext cx="81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9179" name="AutoShape 27"/>
          <p:cNvSpPr>
            <a:spLocks noChangeArrowheads="1"/>
          </p:cNvSpPr>
          <p:nvPr/>
        </p:nvSpPr>
        <p:spPr bwMode="auto">
          <a:xfrm>
            <a:off x="6400800" y="2286000"/>
            <a:ext cx="1016000" cy="914400"/>
          </a:xfrm>
          <a:prstGeom prst="roundRect">
            <a:avLst>
              <a:gd name="adj" fmla="val 16667"/>
            </a:avLst>
          </a:prstGeom>
          <a:solidFill>
            <a:srgbClr val="CCFFFF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9180" name="Line 28"/>
          <p:cNvSpPr>
            <a:spLocks noChangeShapeType="1"/>
          </p:cNvSpPr>
          <p:nvPr/>
        </p:nvSpPr>
        <p:spPr bwMode="auto">
          <a:xfrm>
            <a:off x="4978400" y="280035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81" name="Line 29"/>
          <p:cNvSpPr>
            <a:spLocks noChangeShapeType="1"/>
          </p:cNvSpPr>
          <p:nvPr/>
        </p:nvSpPr>
        <p:spPr bwMode="auto">
          <a:xfrm flipV="1">
            <a:off x="4978400" y="2686050"/>
            <a:ext cx="193040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82" name="Line 30"/>
          <p:cNvSpPr>
            <a:spLocks noChangeShapeType="1"/>
          </p:cNvSpPr>
          <p:nvPr/>
        </p:nvSpPr>
        <p:spPr bwMode="auto">
          <a:xfrm flipV="1">
            <a:off x="6908800" y="2457450"/>
            <a:ext cx="1625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83" name="Line 31"/>
          <p:cNvSpPr>
            <a:spLocks noChangeShapeType="1"/>
          </p:cNvSpPr>
          <p:nvPr/>
        </p:nvSpPr>
        <p:spPr bwMode="auto">
          <a:xfrm>
            <a:off x="4978400" y="2800350"/>
            <a:ext cx="193040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84" name="Line 32"/>
          <p:cNvSpPr>
            <a:spLocks noChangeShapeType="1"/>
          </p:cNvSpPr>
          <p:nvPr/>
        </p:nvSpPr>
        <p:spPr bwMode="auto">
          <a:xfrm>
            <a:off x="6908800" y="2914650"/>
            <a:ext cx="1625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9185" name="Text Box 33"/>
          <p:cNvSpPr txBox="1">
            <a:spLocks noChangeArrowheads="1"/>
          </p:cNvSpPr>
          <p:nvPr/>
        </p:nvSpPr>
        <p:spPr bwMode="auto">
          <a:xfrm>
            <a:off x="0" y="628650"/>
            <a:ext cx="487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Lenti convergenti e divergenti 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86" name="Text Box 34"/>
          <p:cNvSpPr txBox="1">
            <a:spLocks noChangeArrowheads="1"/>
          </p:cNvSpPr>
          <p:nvPr/>
        </p:nvSpPr>
        <p:spPr bwMode="auto">
          <a:xfrm>
            <a:off x="5384800" y="628650"/>
            <a:ext cx="345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solidFill>
                  <a:srgbClr val="009900"/>
                </a:solidFill>
                <a:latin typeface="Times New Roman" pitchFamily="18" charset="0"/>
              </a:rPr>
              <a:t>Quadrupolo magnetico</a:t>
            </a:r>
            <a:endParaRPr lang="en-GB" sz="200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49187" name="Text Box 35"/>
          <p:cNvSpPr txBox="1">
            <a:spLocks noChangeArrowheads="1"/>
          </p:cNvSpPr>
          <p:nvPr/>
        </p:nvSpPr>
        <p:spPr bwMode="auto">
          <a:xfrm>
            <a:off x="203200" y="4114800"/>
            <a:ext cx="416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Il fuoco non dipende dalla frequenza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88" name="Text Box 36"/>
          <p:cNvSpPr txBox="1">
            <a:spLocks noChangeArrowheads="1"/>
          </p:cNvSpPr>
          <p:nvPr/>
        </p:nvSpPr>
        <p:spPr bwMode="auto">
          <a:xfrm>
            <a:off x="4673600" y="4114800"/>
            <a:ext cx="457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Il fuoco non dipende da p/q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89" name="Text Box 37"/>
          <p:cNvSpPr txBox="1">
            <a:spLocks noChangeArrowheads="1"/>
          </p:cNvSpPr>
          <p:nvPr/>
        </p:nvSpPr>
        <p:spPr bwMode="auto">
          <a:xfrm>
            <a:off x="203200" y="1657350"/>
            <a:ext cx="162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 Raggi di luce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90" name="Text Box 38"/>
          <p:cNvSpPr txBox="1">
            <a:spLocks noChangeArrowheads="1"/>
          </p:cNvSpPr>
          <p:nvPr/>
        </p:nvSpPr>
        <p:spPr bwMode="auto">
          <a:xfrm>
            <a:off x="3556000" y="1600200"/>
            <a:ext cx="101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fuoco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91" name="Text Box 39"/>
          <p:cNvSpPr txBox="1">
            <a:spLocks noChangeArrowheads="1"/>
          </p:cNvSpPr>
          <p:nvPr/>
        </p:nvSpPr>
        <p:spPr bwMode="auto">
          <a:xfrm>
            <a:off x="711200" y="2400300"/>
            <a:ext cx="101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fuoco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92" name="Text Box 40"/>
          <p:cNvSpPr txBox="1">
            <a:spLocks noChangeArrowheads="1"/>
          </p:cNvSpPr>
          <p:nvPr/>
        </p:nvSpPr>
        <p:spPr bwMode="auto">
          <a:xfrm>
            <a:off x="7823200" y="1428750"/>
            <a:ext cx="101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fuoco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93" name="Text Box 41"/>
          <p:cNvSpPr txBox="1">
            <a:spLocks noChangeArrowheads="1"/>
          </p:cNvSpPr>
          <p:nvPr/>
        </p:nvSpPr>
        <p:spPr bwMode="auto">
          <a:xfrm>
            <a:off x="6197600" y="1885950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orizzontale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94" name="Text Box 42"/>
          <p:cNvSpPr txBox="1">
            <a:spLocks noChangeArrowheads="1"/>
          </p:cNvSpPr>
          <p:nvPr/>
        </p:nvSpPr>
        <p:spPr bwMode="auto">
          <a:xfrm>
            <a:off x="4876800" y="2457450"/>
            <a:ext cx="162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Fascio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95" name="Text Box 43"/>
          <p:cNvSpPr txBox="1">
            <a:spLocks noChangeArrowheads="1"/>
          </p:cNvSpPr>
          <p:nvPr/>
        </p:nvSpPr>
        <p:spPr bwMode="auto">
          <a:xfrm>
            <a:off x="4673600" y="1485900"/>
            <a:ext cx="203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Fascio di ioni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96" name="Text Box 44"/>
          <p:cNvSpPr txBox="1">
            <a:spLocks noChangeArrowheads="1"/>
          </p:cNvSpPr>
          <p:nvPr/>
        </p:nvSpPr>
        <p:spPr bwMode="auto">
          <a:xfrm>
            <a:off x="6299200" y="3132138"/>
            <a:ext cx="162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verticale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197" name="Text Box 45"/>
          <p:cNvSpPr txBox="1">
            <a:spLocks noChangeArrowheads="1"/>
          </p:cNvSpPr>
          <p:nvPr/>
        </p:nvSpPr>
        <p:spPr bwMode="auto">
          <a:xfrm>
            <a:off x="2438400" y="4743450"/>
            <a:ext cx="447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chemeClr val="accent2"/>
                </a:solidFill>
                <a:latin typeface="Times New Roman" pitchFamily="18" charset="0"/>
              </a:rPr>
              <a:t> Elementi Focalizzanti</a:t>
            </a:r>
            <a:endParaRPr lang="en-GB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9198" name="AutoShape 46"/>
          <p:cNvSpPr>
            <a:spLocks noChangeArrowheads="1"/>
          </p:cNvSpPr>
          <p:nvPr/>
        </p:nvSpPr>
        <p:spPr bwMode="auto">
          <a:xfrm>
            <a:off x="4572000" y="5257800"/>
            <a:ext cx="203200" cy="428625"/>
          </a:xfrm>
          <a:prstGeom prst="downArrow">
            <a:avLst>
              <a:gd name="adj1" fmla="val 50000"/>
              <a:gd name="adj2" fmla="val 527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9199" name="Text Box 47"/>
          <p:cNvSpPr txBox="1">
            <a:spLocks noChangeArrowheads="1"/>
          </p:cNvSpPr>
          <p:nvPr/>
        </p:nvSpPr>
        <p:spPr bwMode="auto">
          <a:xfrm>
            <a:off x="1331913" y="5876925"/>
            <a:ext cx="61928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latin typeface="Times New Roman" pitchFamily="18" charset="0"/>
              </a:rPr>
              <a:t>Possono essere usati per concentrare l’intensità       </a:t>
            </a:r>
            <a:r>
              <a:rPr lang="it-IT" sz="2000">
                <a:latin typeface="Times New Roman" pitchFamily="18" charset="0"/>
              </a:rPr>
              <a:t>(</a:t>
            </a:r>
            <a:r>
              <a:rPr lang="it-IT" sz="2400" b="1">
                <a:solidFill>
                  <a:srgbClr val="FF3300"/>
                </a:solidFill>
                <a:latin typeface="Times New Roman" pitchFamily="18" charset="0"/>
              </a:rPr>
              <a:t>aumentare l’accettanza</a:t>
            </a:r>
            <a:r>
              <a:rPr lang="it-IT" sz="2000">
                <a:latin typeface="Times New Roman" pitchFamily="18" charset="0"/>
              </a:rPr>
              <a:t>)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49200" name="Text Box 48"/>
          <p:cNvSpPr txBox="1">
            <a:spLocks noChangeArrowheads="1"/>
          </p:cNvSpPr>
          <p:nvPr/>
        </p:nvSpPr>
        <p:spPr bwMode="auto">
          <a:xfrm>
            <a:off x="2590800" y="3543300"/>
            <a:ext cx="416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rgbClr val="009900"/>
                </a:solidFill>
                <a:latin typeface="Times New Roman" pitchFamily="18" charset="0"/>
              </a:rPr>
              <a:t>In prima approssimazione</a:t>
            </a:r>
            <a:endParaRPr lang="en-GB" sz="240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49201" name="Rectangle 49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Pisa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4787900" y="1773238"/>
          <a:ext cx="3960813" cy="3440112"/>
        </p:xfrm>
        <a:graphic>
          <a:graphicData uri="http://schemas.openxmlformats.org/presentationml/2006/ole">
            <p:oleObj spid="_x0000_s22530" name="Equation" r:id="rId3" imgW="2286000" imgH="2082600" progId="Equation.3">
              <p:embed/>
            </p:oleObj>
          </a:graphicData>
        </a:graphic>
      </p:graphicFrame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765175"/>
          </a:xfrm>
          <a:solidFill>
            <a:srgbClr val="FFFF00">
              <a:alpha val="94000"/>
            </a:srgbClr>
          </a:solidFill>
          <a:ln/>
        </p:spPr>
        <p:txBody>
          <a:bodyPr anchor="ctr" anchorCtr="1"/>
          <a:lstStyle/>
          <a:p>
            <a:pPr>
              <a:buFontTx/>
              <a:buNone/>
            </a:pPr>
            <a:r>
              <a:rPr lang="it-IT" sz="2400" b="1">
                <a:solidFill>
                  <a:srgbClr val="0033CC"/>
                </a:solidFill>
              </a:rPr>
              <a:t>Il Quadrupolo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2205038"/>
            <a:ext cx="4078288" cy="2962275"/>
            <a:chOff x="204" y="935"/>
            <a:chExt cx="2569" cy="186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109" y="2115"/>
              <a:ext cx="664" cy="651"/>
              <a:chOff x="1824" y="1890"/>
              <a:chExt cx="664" cy="651"/>
            </a:xfrm>
          </p:grpSpPr>
          <p:sp>
            <p:nvSpPr>
              <p:cNvPr id="41990" name="Line 6"/>
              <p:cNvSpPr>
                <a:spLocks noChangeShapeType="1"/>
              </p:cNvSpPr>
              <p:nvPr/>
            </p:nvSpPr>
            <p:spPr bwMode="auto">
              <a:xfrm flipV="1">
                <a:off x="2016" y="1986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41991" name="Line 7"/>
              <p:cNvSpPr>
                <a:spLocks noChangeShapeType="1"/>
              </p:cNvSpPr>
              <p:nvPr/>
            </p:nvSpPr>
            <p:spPr bwMode="auto">
              <a:xfrm>
                <a:off x="2016" y="2418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41992" name="Text Box 8"/>
              <p:cNvSpPr txBox="1">
                <a:spLocks noChangeArrowheads="1"/>
              </p:cNvSpPr>
              <p:nvPr/>
            </p:nvSpPr>
            <p:spPr bwMode="auto">
              <a:xfrm>
                <a:off x="2200" y="2387"/>
                <a:ext cx="28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it-IT" sz="1000" b="1" i="1"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41993" name="Text Box 9"/>
              <p:cNvSpPr txBox="1">
                <a:spLocks noChangeArrowheads="1"/>
              </p:cNvSpPr>
              <p:nvPr/>
            </p:nvSpPr>
            <p:spPr bwMode="auto">
              <a:xfrm>
                <a:off x="1824" y="1890"/>
                <a:ext cx="28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it-IT" sz="1000" b="1" i="1">
                    <a:latin typeface="Verdana" pitchFamily="34" charset="0"/>
                  </a:rPr>
                  <a:t>y</a:t>
                </a:r>
              </a:p>
            </p:txBody>
          </p:sp>
        </p:grpSp>
        <p:pic>
          <p:nvPicPr>
            <p:cNvPr id="41994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4" y="935"/>
              <a:ext cx="1950" cy="1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995" name="Line 11"/>
            <p:cNvSpPr>
              <a:spLocks noChangeShapeType="1"/>
            </p:cNvSpPr>
            <p:nvPr/>
          </p:nvSpPr>
          <p:spPr bwMode="auto">
            <a:xfrm rot="-5400000">
              <a:off x="1027" y="1758"/>
              <a:ext cx="0" cy="22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41996" name="Line 12"/>
            <p:cNvSpPr>
              <a:spLocks noChangeShapeType="1"/>
            </p:cNvSpPr>
            <p:nvPr/>
          </p:nvSpPr>
          <p:spPr bwMode="auto">
            <a:xfrm>
              <a:off x="1168" y="2141"/>
              <a:ext cx="0" cy="22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41997" name="Line 13"/>
            <p:cNvSpPr>
              <a:spLocks noChangeShapeType="1"/>
            </p:cNvSpPr>
            <p:nvPr/>
          </p:nvSpPr>
          <p:spPr bwMode="auto">
            <a:xfrm rot="5400000" flipH="1">
              <a:off x="1316" y="1756"/>
              <a:ext cx="0" cy="22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41998" name="Line 14"/>
            <p:cNvSpPr>
              <a:spLocks noChangeShapeType="1"/>
            </p:cNvSpPr>
            <p:nvPr/>
          </p:nvSpPr>
          <p:spPr bwMode="auto">
            <a:xfrm flipV="1">
              <a:off x="1164" y="1357"/>
              <a:ext cx="0" cy="22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it-IT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155825" y="3548063"/>
            <a:ext cx="287338" cy="288925"/>
            <a:chOff x="2064" y="3702"/>
            <a:chExt cx="181" cy="182"/>
          </a:xfrm>
        </p:grpSpPr>
        <p:sp>
          <p:nvSpPr>
            <p:cNvPr id="42000" name="Oval 16"/>
            <p:cNvSpPr>
              <a:spLocks noChangeArrowheads="1"/>
            </p:cNvSpPr>
            <p:nvPr/>
          </p:nvSpPr>
          <p:spPr bwMode="auto">
            <a:xfrm>
              <a:off x="2064" y="3702"/>
              <a:ext cx="181" cy="1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2001" name="Oval 17"/>
            <p:cNvSpPr>
              <a:spLocks noChangeArrowheads="1"/>
            </p:cNvSpPr>
            <p:nvPr/>
          </p:nvSpPr>
          <p:spPr bwMode="auto">
            <a:xfrm>
              <a:off x="2129" y="3773"/>
              <a:ext cx="46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6499225" y="6481763"/>
            <a:ext cx="246734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>
                <a:solidFill>
                  <a:schemeClr val="accent2"/>
                </a:solidFill>
              </a:rPr>
              <a:t>  </a:t>
            </a:r>
            <a:r>
              <a:rPr lang="en-US" i="1" dirty="0" smtClean="0"/>
              <a:t>Pisa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3753A-197B-4592-A443-FB49CB2C29D9}" type="slidenum">
              <a:rPr lang="en-US"/>
              <a:pPr/>
              <a:t>16</a:t>
            </a:fld>
            <a:endParaRPr lang="en-US"/>
          </a:p>
        </p:txBody>
      </p:sp>
      <p:sp>
        <p:nvSpPr>
          <p:cNvPr id="578562" name="AutoShape 2"/>
          <p:cNvSpPr>
            <a:spLocks noChangeArrowheads="1"/>
          </p:cNvSpPr>
          <p:nvPr/>
        </p:nvSpPr>
        <p:spPr bwMode="auto">
          <a:xfrm flipV="1">
            <a:off x="3556000" y="914400"/>
            <a:ext cx="2032000" cy="1657350"/>
          </a:xfrm>
          <a:prstGeom prst="triangle">
            <a:avLst>
              <a:gd name="adj" fmla="val 50000"/>
            </a:avLst>
          </a:prstGeom>
          <a:solidFill>
            <a:srgbClr val="CCFF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78563" name="Oval 3"/>
          <p:cNvSpPr>
            <a:spLocks noChangeArrowheads="1"/>
          </p:cNvSpPr>
          <p:nvPr/>
        </p:nvSpPr>
        <p:spPr bwMode="auto">
          <a:xfrm rot="20400315" flipH="1">
            <a:off x="2235200" y="1371600"/>
            <a:ext cx="304800" cy="1200150"/>
          </a:xfrm>
          <a:prstGeom prst="ellipse">
            <a:avLst/>
          </a:prstGeom>
          <a:solidFill>
            <a:srgbClr val="CCFFFF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78564" name="Line 4"/>
          <p:cNvSpPr>
            <a:spLocks noChangeShapeType="1"/>
          </p:cNvSpPr>
          <p:nvPr/>
        </p:nvSpPr>
        <p:spPr bwMode="auto">
          <a:xfrm flipV="1">
            <a:off x="609600" y="1657350"/>
            <a:ext cx="3352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65" name="Line 5"/>
          <p:cNvSpPr>
            <a:spLocks noChangeShapeType="1"/>
          </p:cNvSpPr>
          <p:nvPr/>
        </p:nvSpPr>
        <p:spPr bwMode="auto">
          <a:xfrm flipV="1">
            <a:off x="609600" y="2228850"/>
            <a:ext cx="193040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66" name="Line 6"/>
          <p:cNvSpPr>
            <a:spLocks noChangeShapeType="1"/>
          </p:cNvSpPr>
          <p:nvPr/>
        </p:nvSpPr>
        <p:spPr bwMode="auto">
          <a:xfrm flipV="1">
            <a:off x="609600" y="1714500"/>
            <a:ext cx="1625600" cy="62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67" name="Line 7"/>
          <p:cNvSpPr>
            <a:spLocks noChangeShapeType="1"/>
          </p:cNvSpPr>
          <p:nvPr/>
        </p:nvSpPr>
        <p:spPr bwMode="auto">
          <a:xfrm flipV="1">
            <a:off x="2540000" y="1885950"/>
            <a:ext cx="162560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68" name="Line 8"/>
          <p:cNvSpPr>
            <a:spLocks noChangeShapeType="1"/>
          </p:cNvSpPr>
          <p:nvPr/>
        </p:nvSpPr>
        <p:spPr bwMode="auto">
          <a:xfrm flipV="1">
            <a:off x="2235200" y="1485900"/>
            <a:ext cx="1625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69" name="Line 9"/>
          <p:cNvSpPr>
            <a:spLocks noChangeShapeType="1"/>
          </p:cNvSpPr>
          <p:nvPr/>
        </p:nvSpPr>
        <p:spPr bwMode="auto">
          <a:xfrm>
            <a:off x="3962400" y="1657350"/>
            <a:ext cx="1117600" cy="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0" name="Line 10"/>
          <p:cNvSpPr>
            <a:spLocks noChangeShapeType="1"/>
          </p:cNvSpPr>
          <p:nvPr/>
        </p:nvSpPr>
        <p:spPr bwMode="auto">
          <a:xfrm>
            <a:off x="5080000" y="1657350"/>
            <a:ext cx="2641600" cy="5715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1" name="Line 11"/>
          <p:cNvSpPr>
            <a:spLocks noChangeShapeType="1"/>
          </p:cNvSpPr>
          <p:nvPr/>
        </p:nvSpPr>
        <p:spPr bwMode="auto">
          <a:xfrm flipV="1">
            <a:off x="4064000" y="1600200"/>
            <a:ext cx="1117600" cy="571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2" name="Line 12"/>
          <p:cNvSpPr>
            <a:spLocks noChangeShapeType="1"/>
          </p:cNvSpPr>
          <p:nvPr/>
        </p:nvSpPr>
        <p:spPr bwMode="auto">
          <a:xfrm>
            <a:off x="5181600" y="1600200"/>
            <a:ext cx="29464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3" name="Line 13"/>
          <p:cNvSpPr>
            <a:spLocks noChangeShapeType="1"/>
          </p:cNvSpPr>
          <p:nvPr/>
        </p:nvSpPr>
        <p:spPr bwMode="auto">
          <a:xfrm>
            <a:off x="3962400" y="1657350"/>
            <a:ext cx="1117600" cy="5715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4" name="Line 14"/>
          <p:cNvSpPr>
            <a:spLocks noChangeShapeType="1"/>
          </p:cNvSpPr>
          <p:nvPr/>
        </p:nvSpPr>
        <p:spPr bwMode="auto">
          <a:xfrm>
            <a:off x="5080000" y="1714500"/>
            <a:ext cx="2133600" cy="97155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5" name="Line 15"/>
          <p:cNvSpPr>
            <a:spLocks noChangeShapeType="1"/>
          </p:cNvSpPr>
          <p:nvPr/>
        </p:nvSpPr>
        <p:spPr bwMode="auto">
          <a:xfrm>
            <a:off x="3860800" y="1485900"/>
            <a:ext cx="1320800" cy="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6" name="Line 16"/>
          <p:cNvSpPr>
            <a:spLocks noChangeShapeType="1"/>
          </p:cNvSpPr>
          <p:nvPr/>
        </p:nvSpPr>
        <p:spPr bwMode="auto">
          <a:xfrm>
            <a:off x="5181600" y="1485900"/>
            <a:ext cx="2540000" cy="74295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7" name="Line 17"/>
          <p:cNvSpPr>
            <a:spLocks noChangeShapeType="1"/>
          </p:cNvSpPr>
          <p:nvPr/>
        </p:nvSpPr>
        <p:spPr bwMode="auto">
          <a:xfrm flipV="1">
            <a:off x="3962400" y="1428750"/>
            <a:ext cx="1320800" cy="571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8" name="Line 18"/>
          <p:cNvSpPr>
            <a:spLocks noChangeShapeType="1"/>
          </p:cNvSpPr>
          <p:nvPr/>
        </p:nvSpPr>
        <p:spPr bwMode="auto">
          <a:xfrm>
            <a:off x="5283200" y="1428750"/>
            <a:ext cx="2946400" cy="400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79" name="Line 19"/>
          <p:cNvSpPr>
            <a:spLocks noChangeShapeType="1"/>
          </p:cNvSpPr>
          <p:nvPr/>
        </p:nvSpPr>
        <p:spPr bwMode="auto">
          <a:xfrm>
            <a:off x="3860800" y="1485900"/>
            <a:ext cx="1320800" cy="5715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80" name="Line 20"/>
          <p:cNvSpPr>
            <a:spLocks noChangeShapeType="1"/>
          </p:cNvSpPr>
          <p:nvPr/>
        </p:nvSpPr>
        <p:spPr bwMode="auto">
          <a:xfrm>
            <a:off x="5181600" y="1543050"/>
            <a:ext cx="2032000" cy="114300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81" name="Line 21"/>
          <p:cNvSpPr>
            <a:spLocks noChangeShapeType="1"/>
          </p:cNvSpPr>
          <p:nvPr/>
        </p:nvSpPr>
        <p:spPr bwMode="auto">
          <a:xfrm flipV="1">
            <a:off x="4165600" y="1828800"/>
            <a:ext cx="812800" cy="5715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82" name="Line 22"/>
          <p:cNvSpPr>
            <a:spLocks noChangeShapeType="1"/>
          </p:cNvSpPr>
          <p:nvPr/>
        </p:nvSpPr>
        <p:spPr bwMode="auto">
          <a:xfrm>
            <a:off x="4978400" y="1828800"/>
            <a:ext cx="2743200" cy="40005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83" name="Line 23"/>
          <p:cNvSpPr>
            <a:spLocks noChangeShapeType="1"/>
          </p:cNvSpPr>
          <p:nvPr/>
        </p:nvSpPr>
        <p:spPr bwMode="auto">
          <a:xfrm flipV="1">
            <a:off x="4165600" y="1771650"/>
            <a:ext cx="914400" cy="1143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84" name="Line 24"/>
          <p:cNvSpPr>
            <a:spLocks noChangeShapeType="1"/>
          </p:cNvSpPr>
          <p:nvPr/>
        </p:nvSpPr>
        <p:spPr bwMode="auto">
          <a:xfrm>
            <a:off x="5080000" y="1771650"/>
            <a:ext cx="3149600" cy="571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85" name="Line 25"/>
          <p:cNvSpPr>
            <a:spLocks noChangeShapeType="1"/>
          </p:cNvSpPr>
          <p:nvPr/>
        </p:nvSpPr>
        <p:spPr bwMode="auto">
          <a:xfrm>
            <a:off x="4165600" y="1885950"/>
            <a:ext cx="8128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86" name="Line 26"/>
          <p:cNvSpPr>
            <a:spLocks noChangeShapeType="1"/>
          </p:cNvSpPr>
          <p:nvPr/>
        </p:nvSpPr>
        <p:spPr bwMode="auto">
          <a:xfrm>
            <a:off x="4978400" y="1885950"/>
            <a:ext cx="2235200" cy="80010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87" name="Line 27"/>
          <p:cNvSpPr>
            <a:spLocks noChangeShapeType="1"/>
          </p:cNvSpPr>
          <p:nvPr/>
        </p:nvSpPr>
        <p:spPr bwMode="auto">
          <a:xfrm flipV="1">
            <a:off x="7010400" y="1543050"/>
            <a:ext cx="1524000" cy="1314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88" name="Text Box 28"/>
          <p:cNvSpPr txBox="1">
            <a:spLocks noChangeArrowheads="1"/>
          </p:cNvSpPr>
          <p:nvPr/>
        </p:nvSpPr>
        <p:spPr bwMode="auto">
          <a:xfrm>
            <a:off x="7620000" y="22860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focale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589" name="Text Box 29"/>
          <p:cNvSpPr txBox="1">
            <a:spLocks noChangeArrowheads="1"/>
          </p:cNvSpPr>
          <p:nvPr/>
        </p:nvSpPr>
        <p:spPr bwMode="auto">
          <a:xfrm>
            <a:off x="1422400" y="1085850"/>
            <a:ext cx="101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lente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590" name="Text Box 30"/>
          <p:cNvSpPr txBox="1">
            <a:spLocks noChangeArrowheads="1"/>
          </p:cNvSpPr>
          <p:nvPr/>
        </p:nvSpPr>
        <p:spPr bwMode="auto">
          <a:xfrm>
            <a:off x="2843213" y="981075"/>
            <a:ext cx="127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prisma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591" name="Text Box 31"/>
          <p:cNvSpPr txBox="1">
            <a:spLocks noChangeArrowheads="1"/>
          </p:cNvSpPr>
          <p:nvPr/>
        </p:nvSpPr>
        <p:spPr bwMode="auto">
          <a:xfrm>
            <a:off x="203200" y="234315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sorgente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592" name="Text Box 32"/>
          <p:cNvSpPr txBox="1">
            <a:spLocks noChangeArrowheads="1"/>
          </p:cNvSpPr>
          <p:nvPr/>
        </p:nvSpPr>
        <p:spPr bwMode="auto">
          <a:xfrm>
            <a:off x="5080000" y="765175"/>
            <a:ext cx="406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latin typeface="Times New Roman" pitchFamily="18" charset="0"/>
              </a:rPr>
              <a:t> Spettrofotometro</a:t>
            </a:r>
            <a:endParaRPr lang="en-GB" sz="2400">
              <a:latin typeface="Times New Roman" pitchFamily="18" charset="0"/>
            </a:endParaRPr>
          </a:p>
        </p:txBody>
      </p:sp>
      <p:sp>
        <p:nvSpPr>
          <p:cNvPr id="578593" name="Text Box 33"/>
          <p:cNvSpPr txBox="1">
            <a:spLocks noChangeArrowheads="1"/>
          </p:cNvSpPr>
          <p:nvPr/>
        </p:nvSpPr>
        <p:spPr bwMode="auto">
          <a:xfrm>
            <a:off x="4673600" y="3500438"/>
            <a:ext cx="447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latin typeface="Times New Roman" pitchFamily="18" charset="0"/>
              </a:rPr>
              <a:t> Spettrometro Magnetico</a:t>
            </a:r>
            <a:endParaRPr lang="en-GB" sz="2400">
              <a:latin typeface="Times New Roman" pitchFamily="18" charset="0"/>
            </a:endParaRPr>
          </a:p>
        </p:txBody>
      </p:sp>
      <p:sp>
        <p:nvSpPr>
          <p:cNvPr id="578594" name="AutoShape 34"/>
          <p:cNvSpPr>
            <a:spLocks noChangeArrowheads="1"/>
          </p:cNvSpPr>
          <p:nvPr/>
        </p:nvSpPr>
        <p:spPr bwMode="auto">
          <a:xfrm rot="-779677">
            <a:off x="1828800" y="4686300"/>
            <a:ext cx="1016000" cy="914400"/>
          </a:xfrm>
          <a:prstGeom prst="roundRect">
            <a:avLst>
              <a:gd name="adj" fmla="val 16667"/>
            </a:avLst>
          </a:prstGeom>
          <a:solidFill>
            <a:srgbClr val="CCFFFF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78595" name="AutoShape 35"/>
          <p:cNvSpPr>
            <a:spLocks noChangeArrowheads="1"/>
          </p:cNvSpPr>
          <p:nvPr/>
        </p:nvSpPr>
        <p:spPr bwMode="auto">
          <a:xfrm>
            <a:off x="3657600" y="4114800"/>
            <a:ext cx="1828800" cy="1600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CCFF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78596" name="Line 36"/>
          <p:cNvSpPr>
            <a:spLocks noChangeShapeType="1"/>
          </p:cNvSpPr>
          <p:nvPr/>
        </p:nvSpPr>
        <p:spPr bwMode="auto">
          <a:xfrm flipV="1">
            <a:off x="406400" y="4914900"/>
            <a:ext cx="3454400" cy="514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97" name="Freeform 37"/>
          <p:cNvSpPr>
            <a:spLocks/>
          </p:cNvSpPr>
          <p:nvPr/>
        </p:nvSpPr>
        <p:spPr bwMode="auto">
          <a:xfrm>
            <a:off x="3860800" y="4857750"/>
            <a:ext cx="1422400" cy="5715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336" y="0"/>
              </a:cxn>
              <a:cxn ang="0">
                <a:pos x="672" y="48"/>
              </a:cxn>
            </a:cxnLst>
            <a:rect l="0" t="0" r="r" b="b"/>
            <a:pathLst>
              <a:path w="672" h="48">
                <a:moveTo>
                  <a:pt x="0" y="48"/>
                </a:moveTo>
                <a:cubicBezTo>
                  <a:pt x="112" y="24"/>
                  <a:pt x="224" y="0"/>
                  <a:pt x="336" y="0"/>
                </a:cubicBezTo>
                <a:cubicBezTo>
                  <a:pt x="448" y="0"/>
                  <a:pt x="560" y="24"/>
                  <a:pt x="672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98" name="Line 38"/>
          <p:cNvSpPr>
            <a:spLocks noChangeShapeType="1"/>
          </p:cNvSpPr>
          <p:nvPr/>
        </p:nvSpPr>
        <p:spPr bwMode="auto">
          <a:xfrm>
            <a:off x="5283200" y="4914900"/>
            <a:ext cx="2133600" cy="62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599" name="Line 39"/>
          <p:cNvSpPr>
            <a:spLocks noChangeShapeType="1"/>
          </p:cNvSpPr>
          <p:nvPr/>
        </p:nvSpPr>
        <p:spPr bwMode="auto">
          <a:xfrm flipV="1">
            <a:off x="406400" y="5257800"/>
            <a:ext cx="203200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0" name="Line 40"/>
          <p:cNvSpPr>
            <a:spLocks noChangeShapeType="1"/>
          </p:cNvSpPr>
          <p:nvPr/>
        </p:nvSpPr>
        <p:spPr bwMode="auto">
          <a:xfrm flipV="1">
            <a:off x="406400" y="4972050"/>
            <a:ext cx="1828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1" name="Line 41"/>
          <p:cNvSpPr>
            <a:spLocks noChangeShapeType="1"/>
          </p:cNvSpPr>
          <p:nvPr/>
        </p:nvSpPr>
        <p:spPr bwMode="auto">
          <a:xfrm flipV="1">
            <a:off x="2438400" y="5200650"/>
            <a:ext cx="1524000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2" name="Line 42"/>
          <p:cNvSpPr>
            <a:spLocks noChangeShapeType="1"/>
          </p:cNvSpPr>
          <p:nvPr/>
        </p:nvSpPr>
        <p:spPr bwMode="auto">
          <a:xfrm flipV="1">
            <a:off x="2235200" y="4514850"/>
            <a:ext cx="1524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3" name="Freeform 43"/>
          <p:cNvSpPr>
            <a:spLocks/>
          </p:cNvSpPr>
          <p:nvPr/>
        </p:nvSpPr>
        <p:spPr bwMode="auto">
          <a:xfrm>
            <a:off x="3759200" y="4457700"/>
            <a:ext cx="1625600" cy="5715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384" y="0"/>
              </a:cxn>
              <a:cxn ang="0">
                <a:pos x="768" y="48"/>
              </a:cxn>
            </a:cxnLst>
            <a:rect l="0" t="0" r="r" b="b"/>
            <a:pathLst>
              <a:path w="768" h="48">
                <a:moveTo>
                  <a:pt x="0" y="48"/>
                </a:moveTo>
                <a:cubicBezTo>
                  <a:pt x="128" y="24"/>
                  <a:pt x="256" y="0"/>
                  <a:pt x="384" y="0"/>
                </a:cubicBezTo>
                <a:cubicBezTo>
                  <a:pt x="512" y="0"/>
                  <a:pt x="704" y="40"/>
                  <a:pt x="768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4" name="Line 44"/>
          <p:cNvSpPr>
            <a:spLocks noChangeShapeType="1"/>
          </p:cNvSpPr>
          <p:nvPr/>
        </p:nvSpPr>
        <p:spPr bwMode="auto">
          <a:xfrm>
            <a:off x="5181600" y="5257800"/>
            <a:ext cx="223520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5" name="Line 45"/>
          <p:cNvSpPr>
            <a:spLocks noChangeShapeType="1"/>
          </p:cNvSpPr>
          <p:nvPr/>
        </p:nvSpPr>
        <p:spPr bwMode="auto">
          <a:xfrm>
            <a:off x="5384800" y="4514850"/>
            <a:ext cx="2032000" cy="1028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6" name="Freeform 46"/>
          <p:cNvSpPr>
            <a:spLocks/>
          </p:cNvSpPr>
          <p:nvPr/>
        </p:nvSpPr>
        <p:spPr bwMode="auto">
          <a:xfrm>
            <a:off x="3962400" y="5191125"/>
            <a:ext cx="1219200" cy="66675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288" y="8"/>
              </a:cxn>
              <a:cxn ang="0">
                <a:pos x="576" y="56"/>
              </a:cxn>
            </a:cxnLst>
            <a:rect l="0" t="0" r="r" b="b"/>
            <a:pathLst>
              <a:path w="576" h="56">
                <a:moveTo>
                  <a:pt x="0" y="8"/>
                </a:moveTo>
                <a:cubicBezTo>
                  <a:pt x="96" y="4"/>
                  <a:pt x="192" y="0"/>
                  <a:pt x="288" y="8"/>
                </a:cubicBezTo>
                <a:cubicBezTo>
                  <a:pt x="384" y="16"/>
                  <a:pt x="480" y="36"/>
                  <a:pt x="576" y="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7" name="Line 47"/>
          <p:cNvSpPr>
            <a:spLocks noChangeShapeType="1"/>
          </p:cNvSpPr>
          <p:nvPr/>
        </p:nvSpPr>
        <p:spPr bwMode="auto">
          <a:xfrm flipV="1">
            <a:off x="6807200" y="4800600"/>
            <a:ext cx="1524000" cy="1314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8" name="Freeform 48"/>
          <p:cNvSpPr>
            <a:spLocks/>
          </p:cNvSpPr>
          <p:nvPr/>
        </p:nvSpPr>
        <p:spPr bwMode="auto">
          <a:xfrm>
            <a:off x="3962400" y="5200650"/>
            <a:ext cx="3860800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" y="0"/>
              </a:cxn>
              <a:cxn ang="0">
                <a:pos x="1824" y="0"/>
              </a:cxn>
            </a:cxnLst>
            <a:rect l="0" t="0" r="r" b="b"/>
            <a:pathLst>
              <a:path w="1824" h="1">
                <a:moveTo>
                  <a:pt x="0" y="0"/>
                </a:moveTo>
                <a:cubicBezTo>
                  <a:pt x="136" y="0"/>
                  <a:pt x="272" y="0"/>
                  <a:pt x="576" y="0"/>
                </a:cubicBezTo>
                <a:cubicBezTo>
                  <a:pt x="880" y="0"/>
                  <a:pt x="1616" y="0"/>
                  <a:pt x="182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09" name="Freeform 49"/>
          <p:cNvSpPr>
            <a:spLocks/>
          </p:cNvSpPr>
          <p:nvPr/>
        </p:nvSpPr>
        <p:spPr bwMode="auto">
          <a:xfrm>
            <a:off x="3759200" y="4381500"/>
            <a:ext cx="1625600" cy="13335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384" y="16"/>
              </a:cxn>
              <a:cxn ang="0">
                <a:pos x="768" y="16"/>
              </a:cxn>
            </a:cxnLst>
            <a:rect l="0" t="0" r="r" b="b"/>
            <a:pathLst>
              <a:path w="768" h="112">
                <a:moveTo>
                  <a:pt x="0" y="112"/>
                </a:moveTo>
                <a:cubicBezTo>
                  <a:pt x="128" y="72"/>
                  <a:pt x="256" y="32"/>
                  <a:pt x="384" y="16"/>
                </a:cubicBezTo>
                <a:cubicBezTo>
                  <a:pt x="512" y="0"/>
                  <a:pt x="640" y="8"/>
                  <a:pt x="768" y="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0" name="Line 50"/>
          <p:cNvSpPr>
            <a:spLocks noChangeShapeType="1"/>
          </p:cNvSpPr>
          <p:nvPr/>
        </p:nvSpPr>
        <p:spPr bwMode="auto">
          <a:xfrm>
            <a:off x="5384800" y="4400550"/>
            <a:ext cx="2438400" cy="800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1" name="Freeform 51"/>
          <p:cNvSpPr>
            <a:spLocks/>
          </p:cNvSpPr>
          <p:nvPr/>
        </p:nvSpPr>
        <p:spPr bwMode="auto">
          <a:xfrm>
            <a:off x="3843338" y="4848225"/>
            <a:ext cx="1439862" cy="76200"/>
          </a:xfrm>
          <a:custGeom>
            <a:avLst/>
            <a:gdLst/>
            <a:ahLst/>
            <a:cxnLst>
              <a:cxn ang="0">
                <a:pos x="8" y="56"/>
              </a:cxn>
              <a:cxn ang="0">
                <a:pos x="56" y="56"/>
              </a:cxn>
              <a:cxn ang="0">
                <a:pos x="344" y="8"/>
              </a:cxn>
              <a:cxn ang="0">
                <a:pos x="680" y="8"/>
              </a:cxn>
            </a:cxnLst>
            <a:rect l="0" t="0" r="r" b="b"/>
            <a:pathLst>
              <a:path w="680" h="64">
                <a:moveTo>
                  <a:pt x="8" y="56"/>
                </a:moveTo>
                <a:cubicBezTo>
                  <a:pt x="4" y="60"/>
                  <a:pt x="0" y="64"/>
                  <a:pt x="56" y="56"/>
                </a:cubicBezTo>
                <a:cubicBezTo>
                  <a:pt x="112" y="48"/>
                  <a:pt x="240" y="16"/>
                  <a:pt x="344" y="8"/>
                </a:cubicBezTo>
                <a:cubicBezTo>
                  <a:pt x="448" y="0"/>
                  <a:pt x="564" y="4"/>
                  <a:pt x="680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2" name="Line 52"/>
          <p:cNvSpPr>
            <a:spLocks noChangeShapeType="1"/>
          </p:cNvSpPr>
          <p:nvPr/>
        </p:nvSpPr>
        <p:spPr bwMode="auto">
          <a:xfrm>
            <a:off x="5283200" y="4857750"/>
            <a:ext cx="254000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3" name="Freeform 53"/>
          <p:cNvSpPr>
            <a:spLocks/>
          </p:cNvSpPr>
          <p:nvPr/>
        </p:nvSpPr>
        <p:spPr bwMode="auto">
          <a:xfrm>
            <a:off x="3759200" y="4495800"/>
            <a:ext cx="1524000" cy="13335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384" y="16"/>
              </a:cxn>
              <a:cxn ang="0">
                <a:pos x="720" y="112"/>
              </a:cxn>
            </a:cxnLst>
            <a:rect l="0" t="0" r="r" b="b"/>
            <a:pathLst>
              <a:path w="720" h="112">
                <a:moveTo>
                  <a:pt x="0" y="16"/>
                </a:moveTo>
                <a:cubicBezTo>
                  <a:pt x="132" y="8"/>
                  <a:pt x="264" y="0"/>
                  <a:pt x="384" y="16"/>
                </a:cubicBezTo>
                <a:cubicBezTo>
                  <a:pt x="504" y="32"/>
                  <a:pt x="612" y="72"/>
                  <a:pt x="720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4" name="Line 54"/>
          <p:cNvSpPr>
            <a:spLocks noChangeShapeType="1"/>
          </p:cNvSpPr>
          <p:nvPr/>
        </p:nvSpPr>
        <p:spPr bwMode="auto">
          <a:xfrm>
            <a:off x="5283200" y="4629150"/>
            <a:ext cx="1727200" cy="1257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5" name="Freeform 55"/>
          <p:cNvSpPr>
            <a:spLocks/>
          </p:cNvSpPr>
          <p:nvPr/>
        </p:nvSpPr>
        <p:spPr bwMode="auto">
          <a:xfrm>
            <a:off x="3860800" y="4895850"/>
            <a:ext cx="1320800" cy="762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336" y="16"/>
              </a:cxn>
              <a:cxn ang="0">
                <a:pos x="624" y="112"/>
              </a:cxn>
            </a:cxnLst>
            <a:rect l="0" t="0" r="r" b="b"/>
            <a:pathLst>
              <a:path w="624" h="112">
                <a:moveTo>
                  <a:pt x="0" y="16"/>
                </a:moveTo>
                <a:cubicBezTo>
                  <a:pt x="116" y="8"/>
                  <a:pt x="232" y="0"/>
                  <a:pt x="336" y="16"/>
                </a:cubicBezTo>
                <a:cubicBezTo>
                  <a:pt x="440" y="32"/>
                  <a:pt x="576" y="96"/>
                  <a:pt x="6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6" name="Line 56"/>
          <p:cNvSpPr>
            <a:spLocks noChangeShapeType="1"/>
          </p:cNvSpPr>
          <p:nvPr/>
        </p:nvSpPr>
        <p:spPr bwMode="auto">
          <a:xfrm>
            <a:off x="5283200" y="5029200"/>
            <a:ext cx="172720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7" name="Freeform 57"/>
          <p:cNvSpPr>
            <a:spLocks/>
          </p:cNvSpPr>
          <p:nvPr/>
        </p:nvSpPr>
        <p:spPr bwMode="auto">
          <a:xfrm>
            <a:off x="3962400" y="5181600"/>
            <a:ext cx="1117600" cy="13335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288" y="16"/>
              </a:cxn>
              <a:cxn ang="0">
                <a:pos x="528" y="112"/>
              </a:cxn>
            </a:cxnLst>
            <a:rect l="0" t="0" r="r" b="b"/>
            <a:pathLst>
              <a:path w="528" h="112">
                <a:moveTo>
                  <a:pt x="0" y="16"/>
                </a:moveTo>
                <a:cubicBezTo>
                  <a:pt x="100" y="8"/>
                  <a:pt x="200" y="0"/>
                  <a:pt x="288" y="16"/>
                </a:cubicBezTo>
                <a:cubicBezTo>
                  <a:pt x="376" y="32"/>
                  <a:pt x="452" y="72"/>
                  <a:pt x="528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8" name="Line 58"/>
          <p:cNvSpPr>
            <a:spLocks noChangeShapeType="1"/>
          </p:cNvSpPr>
          <p:nvPr/>
        </p:nvSpPr>
        <p:spPr bwMode="auto">
          <a:xfrm>
            <a:off x="5080000" y="5314950"/>
            <a:ext cx="1930400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78619" name="Text Box 59"/>
          <p:cNvSpPr txBox="1">
            <a:spLocks noChangeArrowheads="1"/>
          </p:cNvSpPr>
          <p:nvPr/>
        </p:nvSpPr>
        <p:spPr bwMode="auto">
          <a:xfrm>
            <a:off x="7213600" y="5600700"/>
            <a:ext cx="193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piano focale 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620" name="Text Box 60"/>
          <p:cNvSpPr txBox="1">
            <a:spLocks noChangeArrowheads="1"/>
          </p:cNvSpPr>
          <p:nvPr/>
        </p:nvSpPr>
        <p:spPr bwMode="auto">
          <a:xfrm>
            <a:off x="3556000" y="3829050"/>
            <a:ext cx="203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dipolo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621" name="Text Box 61"/>
          <p:cNvSpPr txBox="1">
            <a:spLocks noChangeArrowheads="1"/>
          </p:cNvSpPr>
          <p:nvPr/>
        </p:nvSpPr>
        <p:spPr bwMode="auto">
          <a:xfrm>
            <a:off x="1117600" y="4286250"/>
            <a:ext cx="203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quadrupolo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622" name="Text Box 62"/>
          <p:cNvSpPr txBox="1">
            <a:spLocks noChangeArrowheads="1"/>
          </p:cNvSpPr>
          <p:nvPr/>
        </p:nvSpPr>
        <p:spPr bwMode="auto">
          <a:xfrm>
            <a:off x="0" y="542925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sorgente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623" name="Text Box 63"/>
          <p:cNvSpPr txBox="1">
            <a:spLocks noChangeArrowheads="1"/>
          </p:cNvSpPr>
          <p:nvPr/>
        </p:nvSpPr>
        <p:spPr bwMode="auto">
          <a:xfrm>
            <a:off x="4165600" y="2800350"/>
            <a:ext cx="497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Il fuoco dipende dalla frequenza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624" name="Text Box 64"/>
          <p:cNvSpPr txBox="1">
            <a:spLocks noChangeArrowheads="1"/>
          </p:cNvSpPr>
          <p:nvPr/>
        </p:nvSpPr>
        <p:spPr bwMode="auto">
          <a:xfrm>
            <a:off x="4775200" y="6057900"/>
            <a:ext cx="355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Il fuoco depende da p/q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578625" name="Rectangle 65"/>
          <p:cNvSpPr>
            <a:spLocks noChangeArrowheads="1"/>
          </p:cNvSpPr>
          <p:nvPr/>
        </p:nvSpPr>
        <p:spPr bwMode="auto">
          <a:xfrm>
            <a:off x="6443663" y="6491288"/>
            <a:ext cx="2700337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A.Cunsolo </a:t>
            </a:r>
            <a:r>
              <a:rPr lang="en-US" i="1"/>
              <a:t>Otranto 2008</a:t>
            </a:r>
            <a:endParaRPr lang="it-IT" i="1"/>
          </a:p>
        </p:txBody>
      </p:sp>
      <p:sp>
        <p:nvSpPr>
          <p:cNvPr id="578626" name="Rectangle 66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>
                <a:solidFill>
                  <a:srgbClr val="0033CC"/>
                </a:solidFill>
              </a:rPr>
              <a:t/>
            </a:r>
            <a:br>
              <a:rPr lang="en-US" sz="2800">
                <a:solidFill>
                  <a:srgbClr val="0033CC"/>
                </a:solidFill>
              </a:rPr>
            </a:br>
            <a:r>
              <a:rPr lang="en-US" sz="2800">
                <a:solidFill>
                  <a:srgbClr val="0033CC"/>
                </a:solidFill>
              </a:rPr>
              <a:t>Analogia con l’Ottica</a:t>
            </a:r>
            <a:br>
              <a:rPr lang="en-US" sz="2800">
                <a:solidFill>
                  <a:srgbClr val="0033CC"/>
                </a:solidFill>
              </a:rPr>
            </a:br>
            <a:endParaRPr lang="en-US" sz="280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908050"/>
            <a:ext cx="7772400" cy="4953000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GB" sz="2000"/>
              <a:t>L’ottica dice:</a:t>
            </a:r>
          </a:p>
          <a:p>
            <a:pPr>
              <a:buClr>
                <a:schemeClr val="tx1"/>
              </a:buClr>
              <a:buFontTx/>
              <a:buNone/>
            </a:pPr>
            <a:endParaRPr lang="en-GB" sz="2000"/>
          </a:p>
          <a:p>
            <a:pPr>
              <a:lnSpc>
                <a:spcPct val="140000"/>
              </a:lnSpc>
              <a:buClr>
                <a:schemeClr val="tx1"/>
              </a:buClr>
              <a:buFontTx/>
              <a:buNone/>
            </a:pPr>
            <a:r>
              <a:rPr lang="en-GB" sz="2000"/>
              <a:t>         Alta risoluzione                     piccola accettanza</a:t>
            </a:r>
          </a:p>
          <a:p>
            <a:pPr>
              <a:lnSpc>
                <a:spcPct val="140000"/>
              </a:lnSpc>
              <a:buClr>
                <a:schemeClr val="tx1"/>
              </a:buClr>
              <a:buFontTx/>
              <a:buNone/>
            </a:pPr>
            <a:endParaRPr lang="en-GB" sz="2000"/>
          </a:p>
          <a:p>
            <a:pPr>
              <a:lnSpc>
                <a:spcPct val="140000"/>
              </a:lnSpc>
              <a:buClr>
                <a:schemeClr val="tx1"/>
              </a:buClr>
              <a:buFontTx/>
              <a:buNone/>
            </a:pPr>
            <a:r>
              <a:rPr lang="en-GB" sz="2000"/>
              <a:t>              </a:t>
            </a:r>
          </a:p>
          <a:p>
            <a:pPr>
              <a:lnSpc>
                <a:spcPct val="140000"/>
              </a:lnSpc>
              <a:buClr>
                <a:schemeClr val="tx1"/>
              </a:buClr>
              <a:buFontTx/>
              <a:buNone/>
            </a:pPr>
            <a:endParaRPr lang="en-GB" sz="2000"/>
          </a:p>
          <a:p>
            <a:pPr>
              <a:lnSpc>
                <a:spcPct val="140000"/>
              </a:lnSpc>
              <a:buClr>
                <a:schemeClr val="tx1"/>
              </a:buClr>
              <a:buFontTx/>
              <a:buNone/>
            </a:pPr>
            <a:r>
              <a:rPr lang="en-GB" sz="2000"/>
              <a:t>       Grande accettanza                     aberrazioni</a:t>
            </a:r>
          </a:p>
          <a:p>
            <a:pPr>
              <a:lnSpc>
                <a:spcPct val="140000"/>
              </a:lnSpc>
              <a:buClr>
                <a:schemeClr val="tx1"/>
              </a:buClr>
              <a:buFontTx/>
              <a:buNone/>
            </a:pPr>
            <a:endParaRPr lang="en-GB" sz="2000"/>
          </a:p>
          <a:p>
            <a:pPr>
              <a:lnSpc>
                <a:spcPct val="140000"/>
              </a:lnSpc>
              <a:buClr>
                <a:schemeClr val="tx1"/>
              </a:buClr>
              <a:buFontTx/>
              <a:buNone/>
            </a:pPr>
            <a:r>
              <a:rPr lang="en-GB" sz="2000"/>
              <a:t>      </a:t>
            </a:r>
          </a:p>
          <a:p>
            <a:pPr>
              <a:buClr>
                <a:schemeClr val="tx1"/>
              </a:buClr>
              <a:buFontTx/>
              <a:buNone/>
            </a:pPr>
            <a:endParaRPr lang="en-GB" sz="2000"/>
          </a:p>
        </p:txBody>
      </p:sp>
      <p:sp>
        <p:nvSpPr>
          <p:cNvPr id="159747" name="AutoShape 3"/>
          <p:cNvSpPr>
            <a:spLocks noChangeArrowheads="1"/>
          </p:cNvSpPr>
          <p:nvPr/>
        </p:nvSpPr>
        <p:spPr bwMode="auto">
          <a:xfrm>
            <a:off x="3505200" y="2133600"/>
            <a:ext cx="914400" cy="76200"/>
          </a:xfrm>
          <a:prstGeom prst="rightArrow">
            <a:avLst>
              <a:gd name="adj1" fmla="val 50000"/>
              <a:gd name="adj2" fmla="val 3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59748" name="AutoShape 4"/>
          <p:cNvSpPr>
            <a:spLocks noChangeArrowheads="1"/>
          </p:cNvSpPr>
          <p:nvPr/>
        </p:nvSpPr>
        <p:spPr bwMode="auto">
          <a:xfrm>
            <a:off x="3581400" y="4114800"/>
            <a:ext cx="914400" cy="76200"/>
          </a:xfrm>
          <a:prstGeom prst="rightArrow">
            <a:avLst>
              <a:gd name="adj1" fmla="val 50000"/>
              <a:gd name="adj2" fmla="val 3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743200" y="2514600"/>
            <a:ext cx="3860800" cy="609600"/>
            <a:chOff x="1152" y="2368"/>
            <a:chExt cx="1584" cy="512"/>
          </a:xfrm>
        </p:grpSpPr>
        <p:sp>
          <p:nvSpPr>
            <p:cNvPr id="159750" name="Line 6"/>
            <p:cNvSpPr>
              <a:spLocks noChangeShapeType="1"/>
            </p:cNvSpPr>
            <p:nvPr/>
          </p:nvSpPr>
          <p:spPr bwMode="auto">
            <a:xfrm>
              <a:off x="1152" y="2624"/>
              <a:ext cx="15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1152" y="2368"/>
              <a:ext cx="1548" cy="512"/>
              <a:chOff x="1152" y="2368"/>
              <a:chExt cx="1548" cy="512"/>
            </a:xfrm>
          </p:grpSpPr>
          <p:sp>
            <p:nvSpPr>
              <p:cNvPr id="159752" name="Oval 8"/>
              <p:cNvSpPr>
                <a:spLocks noChangeArrowheads="1"/>
              </p:cNvSpPr>
              <p:nvPr/>
            </p:nvSpPr>
            <p:spPr bwMode="auto">
              <a:xfrm>
                <a:off x="1872" y="2368"/>
                <a:ext cx="36" cy="51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59753" name="Line 9"/>
              <p:cNvSpPr>
                <a:spLocks noChangeShapeType="1"/>
              </p:cNvSpPr>
              <p:nvPr/>
            </p:nvSpPr>
            <p:spPr bwMode="auto">
              <a:xfrm flipV="1">
                <a:off x="1152" y="2496"/>
                <a:ext cx="720" cy="1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9754" name="Line 10"/>
              <p:cNvSpPr>
                <a:spLocks noChangeShapeType="1"/>
              </p:cNvSpPr>
              <p:nvPr/>
            </p:nvSpPr>
            <p:spPr bwMode="auto">
              <a:xfrm>
                <a:off x="1908" y="2496"/>
                <a:ext cx="792" cy="1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9755" name="Line 11"/>
              <p:cNvSpPr>
                <a:spLocks noChangeShapeType="1"/>
              </p:cNvSpPr>
              <p:nvPr/>
            </p:nvSpPr>
            <p:spPr bwMode="auto">
              <a:xfrm>
                <a:off x="1188" y="2624"/>
                <a:ext cx="720" cy="1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59756" name="Line 12"/>
              <p:cNvSpPr>
                <a:spLocks noChangeShapeType="1"/>
              </p:cNvSpPr>
              <p:nvPr/>
            </p:nvSpPr>
            <p:spPr bwMode="auto">
              <a:xfrm flipV="1">
                <a:off x="1908" y="2624"/>
                <a:ext cx="756" cy="1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628900" y="4457700"/>
            <a:ext cx="3886200" cy="1447800"/>
            <a:chOff x="1008" y="3776"/>
            <a:chExt cx="1836" cy="1216"/>
          </a:xfrm>
        </p:grpSpPr>
        <p:sp>
          <p:nvSpPr>
            <p:cNvPr id="159758" name="Line 14"/>
            <p:cNvSpPr>
              <a:spLocks noChangeShapeType="1"/>
            </p:cNvSpPr>
            <p:nvPr/>
          </p:nvSpPr>
          <p:spPr bwMode="auto">
            <a:xfrm>
              <a:off x="1008" y="4416"/>
              <a:ext cx="17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59759" name="Oval 15"/>
            <p:cNvSpPr>
              <a:spLocks noChangeArrowheads="1"/>
            </p:cNvSpPr>
            <p:nvPr/>
          </p:nvSpPr>
          <p:spPr bwMode="auto">
            <a:xfrm>
              <a:off x="1872" y="3776"/>
              <a:ext cx="72" cy="12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59760" name="Line 16"/>
            <p:cNvSpPr>
              <a:spLocks noChangeShapeType="1"/>
            </p:cNvSpPr>
            <p:nvPr/>
          </p:nvSpPr>
          <p:spPr bwMode="auto">
            <a:xfrm flipV="1">
              <a:off x="1008" y="3968"/>
              <a:ext cx="936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59761" name="Line 17"/>
            <p:cNvSpPr>
              <a:spLocks noChangeShapeType="1"/>
            </p:cNvSpPr>
            <p:nvPr/>
          </p:nvSpPr>
          <p:spPr bwMode="auto">
            <a:xfrm>
              <a:off x="1908" y="3968"/>
              <a:ext cx="828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59762" name="Line 18"/>
            <p:cNvSpPr>
              <a:spLocks noChangeShapeType="1"/>
            </p:cNvSpPr>
            <p:nvPr/>
          </p:nvSpPr>
          <p:spPr bwMode="auto">
            <a:xfrm>
              <a:off x="1008" y="4416"/>
              <a:ext cx="90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59763" name="Line 19"/>
            <p:cNvSpPr>
              <a:spLocks noChangeShapeType="1"/>
            </p:cNvSpPr>
            <p:nvPr/>
          </p:nvSpPr>
          <p:spPr bwMode="auto">
            <a:xfrm flipV="1">
              <a:off x="1908" y="4352"/>
              <a:ext cx="936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59764" name="Line 20"/>
            <p:cNvSpPr>
              <a:spLocks noChangeShapeType="1"/>
            </p:cNvSpPr>
            <p:nvPr/>
          </p:nvSpPr>
          <p:spPr bwMode="auto">
            <a:xfrm flipV="1">
              <a:off x="1044" y="4160"/>
              <a:ext cx="864" cy="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59765" name="Line 21"/>
            <p:cNvSpPr>
              <a:spLocks noChangeShapeType="1"/>
            </p:cNvSpPr>
            <p:nvPr/>
          </p:nvSpPr>
          <p:spPr bwMode="auto">
            <a:xfrm>
              <a:off x="1908" y="4160"/>
              <a:ext cx="900" cy="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59766" name="Line 22"/>
            <p:cNvSpPr>
              <a:spLocks noChangeShapeType="1"/>
            </p:cNvSpPr>
            <p:nvPr/>
          </p:nvSpPr>
          <p:spPr bwMode="auto">
            <a:xfrm>
              <a:off x="1044" y="4416"/>
              <a:ext cx="864" cy="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59767" name="Line 23"/>
            <p:cNvSpPr>
              <a:spLocks noChangeShapeType="1"/>
            </p:cNvSpPr>
            <p:nvPr/>
          </p:nvSpPr>
          <p:spPr bwMode="auto">
            <a:xfrm flipV="1">
              <a:off x="1908" y="4224"/>
              <a:ext cx="79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59768" name="Text Box 24"/>
          <p:cNvSpPr txBox="1">
            <a:spLocks noChangeArrowheads="1"/>
          </p:cNvSpPr>
          <p:nvPr/>
        </p:nvSpPr>
        <p:spPr bwMode="auto">
          <a:xfrm>
            <a:off x="1930400" y="280035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sorgente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159769" name="Text Box 25"/>
          <p:cNvSpPr txBox="1">
            <a:spLocks noChangeArrowheads="1"/>
          </p:cNvSpPr>
          <p:nvPr/>
        </p:nvSpPr>
        <p:spPr bwMode="auto">
          <a:xfrm>
            <a:off x="5791200" y="280035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immagine puntiforme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159770" name="Text Box 26"/>
          <p:cNvSpPr txBox="1">
            <a:spLocks noChangeArrowheads="1"/>
          </p:cNvSpPr>
          <p:nvPr/>
        </p:nvSpPr>
        <p:spPr bwMode="auto">
          <a:xfrm>
            <a:off x="1600200" y="487680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sorgentc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159771" name="Text Box 27"/>
          <p:cNvSpPr txBox="1">
            <a:spLocks noChangeArrowheads="1"/>
          </p:cNvSpPr>
          <p:nvPr/>
        </p:nvSpPr>
        <p:spPr bwMode="auto">
          <a:xfrm>
            <a:off x="5791200" y="5429250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imes New Roman" pitchFamily="18" charset="0"/>
              </a:rPr>
              <a:t>immagine sfuocata</a:t>
            </a:r>
            <a:endParaRPr lang="en-GB" sz="2000">
              <a:latin typeface="Times New Roman" pitchFamily="18" charset="0"/>
            </a:endParaRPr>
          </a:p>
        </p:txBody>
      </p:sp>
      <p:sp>
        <p:nvSpPr>
          <p:cNvPr id="159772" name="Freeform 28"/>
          <p:cNvSpPr>
            <a:spLocks/>
          </p:cNvSpPr>
          <p:nvPr/>
        </p:nvSpPr>
        <p:spPr bwMode="auto">
          <a:xfrm>
            <a:off x="5656263" y="5133975"/>
            <a:ext cx="15875" cy="28575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8" y="0"/>
              </a:cxn>
              <a:cxn ang="0">
                <a:pos x="0" y="24"/>
              </a:cxn>
            </a:cxnLst>
            <a:rect l="0" t="0" r="r" b="b"/>
            <a:pathLst>
              <a:path w="8" h="24">
                <a:moveTo>
                  <a:pt x="0" y="24"/>
                </a:moveTo>
                <a:cubicBezTo>
                  <a:pt x="3" y="16"/>
                  <a:pt x="8" y="0"/>
                  <a:pt x="8" y="0"/>
                </a:cubicBezTo>
                <a:cubicBezTo>
                  <a:pt x="8" y="0"/>
                  <a:pt x="3" y="16"/>
                  <a:pt x="0" y="2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9773" name="Freeform 29"/>
          <p:cNvSpPr>
            <a:spLocks/>
          </p:cNvSpPr>
          <p:nvPr/>
        </p:nvSpPr>
        <p:spPr bwMode="auto">
          <a:xfrm>
            <a:off x="5541963" y="5067300"/>
            <a:ext cx="973137" cy="342900"/>
          </a:xfrm>
          <a:custGeom>
            <a:avLst/>
            <a:gdLst/>
            <a:ahLst/>
            <a:cxnLst>
              <a:cxn ang="0">
                <a:pos x="182" y="264"/>
              </a:cxn>
              <a:cxn ang="0">
                <a:pos x="78" y="232"/>
              </a:cxn>
              <a:cxn ang="0">
                <a:pos x="30" y="216"/>
              </a:cxn>
              <a:cxn ang="0">
                <a:pos x="54" y="128"/>
              </a:cxn>
              <a:cxn ang="0">
                <a:pos x="62" y="32"/>
              </a:cxn>
              <a:cxn ang="0">
                <a:pos x="134" y="0"/>
              </a:cxn>
              <a:cxn ang="0">
                <a:pos x="286" y="48"/>
              </a:cxn>
              <a:cxn ang="0">
                <a:pos x="398" y="56"/>
              </a:cxn>
              <a:cxn ang="0">
                <a:pos x="390" y="184"/>
              </a:cxn>
              <a:cxn ang="0">
                <a:pos x="374" y="208"/>
              </a:cxn>
              <a:cxn ang="0">
                <a:pos x="366" y="264"/>
              </a:cxn>
              <a:cxn ang="0">
                <a:pos x="302" y="288"/>
              </a:cxn>
              <a:cxn ang="0">
                <a:pos x="230" y="280"/>
              </a:cxn>
              <a:cxn ang="0">
                <a:pos x="182" y="264"/>
              </a:cxn>
            </a:cxnLst>
            <a:rect l="0" t="0" r="r" b="b"/>
            <a:pathLst>
              <a:path w="460" h="288">
                <a:moveTo>
                  <a:pt x="182" y="264"/>
                </a:moveTo>
                <a:cubicBezTo>
                  <a:pt x="147" y="252"/>
                  <a:pt x="113" y="243"/>
                  <a:pt x="78" y="232"/>
                </a:cubicBezTo>
                <a:cubicBezTo>
                  <a:pt x="62" y="227"/>
                  <a:pt x="30" y="216"/>
                  <a:pt x="30" y="216"/>
                </a:cubicBezTo>
                <a:cubicBezTo>
                  <a:pt x="11" y="159"/>
                  <a:pt x="0" y="164"/>
                  <a:pt x="54" y="128"/>
                </a:cubicBezTo>
                <a:cubicBezTo>
                  <a:pt x="57" y="96"/>
                  <a:pt x="53" y="63"/>
                  <a:pt x="62" y="32"/>
                </a:cubicBezTo>
                <a:cubicBezTo>
                  <a:pt x="69" y="7"/>
                  <a:pt x="134" y="0"/>
                  <a:pt x="134" y="0"/>
                </a:cubicBezTo>
                <a:cubicBezTo>
                  <a:pt x="218" y="8"/>
                  <a:pt x="221" y="5"/>
                  <a:pt x="286" y="48"/>
                </a:cubicBezTo>
                <a:cubicBezTo>
                  <a:pt x="317" y="69"/>
                  <a:pt x="361" y="53"/>
                  <a:pt x="398" y="56"/>
                </a:cubicBezTo>
                <a:cubicBezTo>
                  <a:pt x="460" y="97"/>
                  <a:pt x="447" y="146"/>
                  <a:pt x="390" y="184"/>
                </a:cubicBezTo>
                <a:cubicBezTo>
                  <a:pt x="385" y="192"/>
                  <a:pt x="377" y="199"/>
                  <a:pt x="374" y="208"/>
                </a:cubicBezTo>
                <a:cubicBezTo>
                  <a:pt x="369" y="226"/>
                  <a:pt x="375" y="248"/>
                  <a:pt x="366" y="264"/>
                </a:cubicBezTo>
                <a:cubicBezTo>
                  <a:pt x="359" y="276"/>
                  <a:pt x="313" y="285"/>
                  <a:pt x="302" y="288"/>
                </a:cubicBezTo>
                <a:cubicBezTo>
                  <a:pt x="278" y="285"/>
                  <a:pt x="254" y="284"/>
                  <a:pt x="230" y="280"/>
                </a:cubicBezTo>
                <a:cubicBezTo>
                  <a:pt x="216" y="278"/>
                  <a:pt x="182" y="247"/>
                  <a:pt x="182" y="264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9774" name="Rectangle 30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159776" name="Rectangle 32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accent2"/>
                </a:solidFill>
              </a:rPr>
              <a:t>Qualcuno ha detto: GRANDE ACCETTANZA?</a:t>
            </a:r>
          </a:p>
        </p:txBody>
      </p:sp>
      <p:sp>
        <p:nvSpPr>
          <p:cNvPr id="159777" name="Rectangle 33"/>
          <p:cNvSpPr>
            <a:spLocks noChangeArrowheads="1"/>
          </p:cNvSpPr>
          <p:nvPr/>
        </p:nvSpPr>
        <p:spPr bwMode="auto">
          <a:xfrm>
            <a:off x="1042988" y="5764213"/>
            <a:ext cx="3073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2000">
                <a:solidFill>
                  <a:srgbClr val="FF0000"/>
                </a:solidFill>
              </a:rPr>
              <a:t>Cromatiche e geometriche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620549" name="Rectangle 5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>
                <a:solidFill>
                  <a:srgbClr val="0033CC"/>
                </a:solidFill>
              </a:rPr>
              <a:t/>
            </a:r>
            <a:br>
              <a:rPr lang="en-US" sz="2800">
                <a:solidFill>
                  <a:srgbClr val="0033CC"/>
                </a:solidFill>
              </a:rPr>
            </a:br>
            <a:r>
              <a:rPr lang="en-US" sz="2800">
                <a:solidFill>
                  <a:srgbClr val="0033CC"/>
                </a:solidFill>
              </a:rPr>
              <a:t>E a Catania, oltre al Barocco,..che c’é?</a:t>
            </a:r>
            <a:br>
              <a:rPr lang="en-US" sz="2800">
                <a:solidFill>
                  <a:srgbClr val="0033CC"/>
                </a:solidFill>
              </a:rPr>
            </a:br>
            <a:endParaRPr lang="en-US" sz="2800">
              <a:solidFill>
                <a:srgbClr val="0033CC"/>
              </a:solidFill>
            </a:endParaRPr>
          </a:p>
        </p:txBody>
      </p:sp>
      <p:pic>
        <p:nvPicPr>
          <p:cNvPr id="620551" name="Picture 7" descr="DSC000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98525"/>
            <a:ext cx="7916863" cy="593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0552" name="Rectangle 8"/>
          <p:cNvSpPr>
            <a:spLocks noChangeArrowheads="1"/>
          </p:cNvSpPr>
          <p:nvPr/>
        </p:nvSpPr>
        <p:spPr bwMode="auto">
          <a:xfrm>
            <a:off x="6443663" y="6491288"/>
            <a:ext cx="2700337" cy="3762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F4CA-5528-42F0-BCD2-9A24CAD13250}" type="slidenum">
              <a:rPr lang="it-IT"/>
              <a:pPr/>
              <a:t>19</a:t>
            </a:fld>
            <a:endParaRPr lang="it-IT"/>
          </a:p>
        </p:txBody>
      </p:sp>
      <p:sp>
        <p:nvSpPr>
          <p:cNvPr id="182274" name="Rectangle 2"/>
          <p:cNvSpPr>
            <a:spLocks noChangeArrowheads="1"/>
          </p:cNvSpPr>
          <p:nvPr/>
        </p:nvSpPr>
        <p:spPr bwMode="auto">
          <a:xfrm>
            <a:off x="6443663" y="6481763"/>
            <a:ext cx="2700337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A.Cunsolo </a:t>
            </a:r>
            <a:r>
              <a:rPr lang="en-US" i="1"/>
              <a:t>Otranto 2008</a:t>
            </a:r>
            <a:endParaRPr lang="it-IT" i="1"/>
          </a:p>
        </p:txBody>
      </p:sp>
      <p:pic>
        <p:nvPicPr>
          <p:cNvPr id="182275" name="Picture 3" descr="PICT4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4763"/>
            <a:ext cx="9112250" cy="683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276" name="Rectangle 4"/>
          <p:cNvSpPr>
            <a:spLocks noChangeArrowheads="1"/>
          </p:cNvSpPr>
          <p:nvPr/>
        </p:nvSpPr>
        <p:spPr bwMode="auto">
          <a:xfrm>
            <a:off x="6443663" y="6532563"/>
            <a:ext cx="2700337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182277" name="Rectangle 5"/>
          <p:cNvSpPr>
            <a:spLocks noChangeArrowheads="1"/>
          </p:cNvSpPr>
          <p:nvPr/>
        </p:nvSpPr>
        <p:spPr bwMode="auto">
          <a:xfrm>
            <a:off x="7366000" y="115888"/>
            <a:ext cx="1778000" cy="5175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2000" b="1">
                <a:solidFill>
                  <a:srgbClr val="FF0000"/>
                </a:solidFill>
              </a:rPr>
              <a:t>Esempio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765175"/>
            <a:ext cx="8280400" cy="1752600"/>
          </a:xfrm>
        </p:spPr>
        <p:txBody>
          <a:bodyPr/>
          <a:lstStyle/>
          <a:p>
            <a:pPr algn="l"/>
            <a:endParaRPr lang="en-US" sz="2400"/>
          </a:p>
          <a:p>
            <a:pPr algn="l"/>
            <a:r>
              <a:rPr lang="en-US" sz="2400"/>
              <a:t>Formalmente la </a:t>
            </a:r>
            <a:r>
              <a:rPr lang="en-US" sz="2400">
                <a:solidFill>
                  <a:srgbClr val="FF0000"/>
                </a:solidFill>
              </a:rPr>
              <a:t>grande accettanza</a:t>
            </a:r>
            <a:r>
              <a:rPr lang="en-US" sz="2400"/>
              <a:t> si traduce nel dover tenere in conto i </a:t>
            </a:r>
            <a:r>
              <a:rPr lang="en-US" sz="2400">
                <a:solidFill>
                  <a:srgbClr val="FF0000"/>
                </a:solidFill>
              </a:rPr>
              <a:t>termini di ordine superiore</a:t>
            </a:r>
            <a:r>
              <a:rPr lang="en-US" sz="2400"/>
              <a:t> nello sviluppo di Taylor (aberrazioni di 2°ordine e superiori………….!!)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accent2"/>
                </a:solidFill>
              </a:rPr>
              <a:t>Aberrazioni?</a:t>
            </a:r>
          </a:p>
        </p:txBody>
      </p:sp>
      <p:graphicFrame>
        <p:nvGraphicFramePr>
          <p:cNvPr id="88071" name="Object 7"/>
          <p:cNvGraphicFramePr>
            <a:graphicFrameLocks noChangeAspect="1"/>
          </p:cNvGraphicFramePr>
          <p:nvPr>
            <p:ph type="ctrTitle"/>
          </p:nvPr>
        </p:nvGraphicFramePr>
        <p:xfrm>
          <a:off x="971550" y="2852738"/>
          <a:ext cx="6913563" cy="936625"/>
        </p:xfrm>
        <a:graphic>
          <a:graphicData uri="http://schemas.openxmlformats.org/presentationml/2006/ole">
            <p:oleObj spid="_x0000_s27650" name="Equation" r:id="rId4" imgW="2476440" imgH="355320" progId="Equation.3">
              <p:embed/>
            </p:oleObj>
          </a:graphicData>
        </a:graphic>
      </p:graphicFrame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684213" y="3789363"/>
            <a:ext cx="7212012" cy="2497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it-IT" sz="2400"/>
              <a:t>Come si possono  “</a:t>
            </a:r>
            <a:r>
              <a:rPr lang="it-IT" sz="2400">
                <a:solidFill>
                  <a:srgbClr val="FF0000"/>
                </a:solidFill>
              </a:rPr>
              <a:t>correggere</a:t>
            </a:r>
            <a:r>
              <a:rPr lang="it-IT" sz="2400"/>
              <a:t>” questi termini ?</a:t>
            </a:r>
          </a:p>
          <a:p>
            <a:endParaRPr lang="it-IT" sz="2400"/>
          </a:p>
          <a:p>
            <a:r>
              <a:rPr lang="it-IT" sz="2400"/>
              <a:t>      In Ottica Magnetica si conoscono due vie :</a:t>
            </a:r>
          </a:p>
          <a:p>
            <a:endParaRPr lang="it-IT" sz="2400"/>
          </a:p>
          <a:p>
            <a:r>
              <a:rPr lang="it-IT" sz="2400"/>
              <a:t>1 - Aggiungendo </a:t>
            </a:r>
            <a:r>
              <a:rPr lang="it-IT" sz="2400">
                <a:solidFill>
                  <a:schemeClr val="accent2"/>
                </a:solidFill>
              </a:rPr>
              <a:t>elementi multipolari ( </a:t>
            </a:r>
            <a:r>
              <a:rPr lang="it-IT" sz="2400">
                <a:solidFill>
                  <a:srgbClr val="FF0000"/>
                </a:solidFill>
              </a:rPr>
              <a:t>piccioli!!</a:t>
            </a:r>
            <a:r>
              <a:rPr lang="it-IT" sz="2400">
                <a:solidFill>
                  <a:schemeClr val="accent2"/>
                </a:solidFill>
              </a:rPr>
              <a:t> )</a:t>
            </a:r>
          </a:p>
          <a:p>
            <a:r>
              <a:rPr lang="it-IT" sz="2400"/>
              <a:t>2 - Profilando le “</a:t>
            </a:r>
            <a:r>
              <a:rPr lang="it-IT" sz="2400">
                <a:solidFill>
                  <a:srgbClr val="CC3300"/>
                </a:solidFill>
              </a:rPr>
              <a:t>Boundaries</a:t>
            </a:r>
            <a:r>
              <a:rPr lang="it-IT" sz="2400"/>
              <a:t>” di dipoli e quadrupoli</a:t>
            </a:r>
          </a:p>
          <a:p>
            <a:endParaRPr lang="it-IT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73EC-82D5-40D4-818A-EE528181F273}" type="slidenum">
              <a:rPr lang="en-US"/>
              <a:pPr/>
              <a:t>21</a:t>
            </a:fld>
            <a:endParaRPr lang="en-US"/>
          </a:p>
        </p:txBody>
      </p:sp>
      <p:pic>
        <p:nvPicPr>
          <p:cNvPr id="534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724400"/>
            <a:ext cx="4716463" cy="1573213"/>
          </a:xfrm>
          <a:prstGeom prst="rect">
            <a:avLst/>
          </a:prstGeom>
          <a:noFill/>
        </p:spPr>
      </p:pic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A.Cunsolo </a:t>
            </a:r>
            <a:r>
              <a:rPr lang="en-US" i="1"/>
              <a:t>Otranto 2008</a:t>
            </a:r>
            <a:endParaRPr lang="it-IT" i="1"/>
          </a:p>
        </p:txBody>
      </p:sp>
      <p:sp>
        <p:nvSpPr>
          <p:cNvPr id="534532" name="Rectangle 4"/>
          <p:cNvSpPr>
            <a:spLocks noChangeArrowheads="1"/>
          </p:cNvSpPr>
          <p:nvPr/>
        </p:nvSpPr>
        <p:spPr bwMode="auto">
          <a:xfrm>
            <a:off x="4451350" y="3246438"/>
            <a:ext cx="24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Symbol" pitchFamily="18" charset="2"/>
              </a:rPr>
              <a:t> </a:t>
            </a:r>
          </a:p>
        </p:txBody>
      </p:sp>
      <p:sp>
        <p:nvSpPr>
          <p:cNvPr id="534534" name="Text Box 6"/>
          <p:cNvSpPr txBox="1">
            <a:spLocks noChangeArrowheads="1"/>
          </p:cNvSpPr>
          <p:nvPr/>
        </p:nvSpPr>
        <p:spPr bwMode="auto">
          <a:xfrm>
            <a:off x="250825" y="981075"/>
            <a:ext cx="8785225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Vediamo ora come si può fare per ottenere un </a:t>
            </a:r>
            <a:r>
              <a:rPr lang="it-IT" sz="1600" b="1">
                <a:solidFill>
                  <a:srgbClr val="FF0000"/>
                </a:solidFill>
                <a:latin typeface="Arial Unicode MS" pitchFamily="34" charset="-128"/>
              </a:rPr>
              <a:t>Alto Potere Risolutivo</a:t>
            </a:r>
            <a:r>
              <a:rPr lang="it-IT" sz="1600">
                <a:latin typeface="Arial Unicode MS" pitchFamily="34" charset="-128"/>
              </a:rPr>
              <a:t> in un apparato magnetico.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Consideriamo un generico sistema ottico che ha una data dispersione         ed una focalizzazione punto-punto:             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Nel caso bidimensionale avremo per la coordinata x</a:t>
            </a:r>
            <a:r>
              <a:rPr lang="it-IT" sz="1600" baseline="-25000">
                <a:latin typeface="Arial Unicode MS" pitchFamily="34" charset="-128"/>
              </a:rPr>
              <a:t>f: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 sz="900" baseline="-25000"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Per un insieme di particelle con momento identico δ=0 quindi avremo una dimensione dell’</a:t>
            </a:r>
            <a:r>
              <a:rPr lang="it-IT" sz="1600" b="1">
                <a:solidFill>
                  <a:srgbClr val="009900"/>
                </a:solidFill>
                <a:latin typeface="Arial Unicode MS" pitchFamily="34" charset="-128"/>
              </a:rPr>
              <a:t>immagine</a:t>
            </a:r>
            <a:r>
              <a:rPr lang="it-IT" sz="1600">
                <a:latin typeface="Arial Unicode MS" pitchFamily="34" charset="-128"/>
              </a:rPr>
              <a:t>: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 sz="800"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essendo x</a:t>
            </a:r>
            <a:r>
              <a:rPr lang="it-IT" sz="1600" baseline="-25000">
                <a:latin typeface="Arial Unicode MS" pitchFamily="34" charset="-128"/>
              </a:rPr>
              <a:t>0 </a:t>
            </a:r>
            <a:r>
              <a:rPr lang="it-IT" sz="1600">
                <a:latin typeface="Arial Unicode MS" pitchFamily="34" charset="-128"/>
              </a:rPr>
              <a:t>la semilarghezza della dimensione dell’</a:t>
            </a:r>
            <a:r>
              <a:rPr lang="it-IT" sz="1600" b="1">
                <a:solidFill>
                  <a:srgbClr val="009900"/>
                </a:solidFill>
                <a:latin typeface="Arial Unicode MS" pitchFamily="34" charset="-128"/>
              </a:rPr>
              <a:t>oggetto</a:t>
            </a:r>
            <a:r>
              <a:rPr lang="it-IT" sz="1600">
                <a:latin typeface="Arial Unicode MS" pitchFamily="34" charset="-128"/>
              </a:rPr>
              <a:t>:</a:t>
            </a:r>
            <a:endParaRPr lang="it-IT" sz="1600" baseline="-25000">
              <a:latin typeface="Arial Unicode MS" pitchFamily="34" charset="-128"/>
            </a:endParaRPr>
          </a:p>
        </p:txBody>
      </p:sp>
      <p:graphicFrame>
        <p:nvGraphicFramePr>
          <p:cNvPr id="534535" name="Object 7"/>
          <p:cNvGraphicFramePr>
            <a:graphicFrameLocks noChangeAspect="1"/>
          </p:cNvGraphicFramePr>
          <p:nvPr/>
        </p:nvGraphicFramePr>
        <p:xfrm>
          <a:off x="6659563" y="1412875"/>
          <a:ext cx="355600" cy="504825"/>
        </p:xfrm>
        <a:graphic>
          <a:graphicData uri="http://schemas.openxmlformats.org/presentationml/2006/ole">
            <p:oleObj spid="_x0000_s28674" name="Equation" r:id="rId5" imgW="304560" imgH="431640" progId="Equation.3">
              <p:embed/>
            </p:oleObj>
          </a:graphicData>
        </a:graphic>
      </p:graphicFrame>
      <p:graphicFrame>
        <p:nvGraphicFramePr>
          <p:cNvPr id="534536" name="Object 8"/>
          <p:cNvGraphicFramePr>
            <a:graphicFrameLocks noChangeAspect="1"/>
          </p:cNvGraphicFramePr>
          <p:nvPr/>
        </p:nvGraphicFramePr>
        <p:xfrm>
          <a:off x="2843213" y="1844675"/>
          <a:ext cx="633412" cy="514350"/>
        </p:xfrm>
        <a:graphic>
          <a:graphicData uri="http://schemas.openxmlformats.org/presentationml/2006/ole">
            <p:oleObj spid="_x0000_s28675" name="Equation" r:id="rId6" imgW="533160" imgH="431640" progId="Equation.3">
              <p:embed/>
            </p:oleObj>
          </a:graphicData>
        </a:graphic>
      </p:graphicFrame>
      <p:graphicFrame>
        <p:nvGraphicFramePr>
          <p:cNvPr id="534537" name="Object 9"/>
          <p:cNvGraphicFramePr>
            <a:graphicFrameLocks noChangeAspect="1"/>
          </p:cNvGraphicFramePr>
          <p:nvPr/>
        </p:nvGraphicFramePr>
        <p:xfrm>
          <a:off x="5508625" y="2205038"/>
          <a:ext cx="1879600" cy="658812"/>
        </p:xfrm>
        <a:graphic>
          <a:graphicData uri="http://schemas.openxmlformats.org/presentationml/2006/ole">
            <p:oleObj spid="_x0000_s28676" name="Equation" r:id="rId7" imgW="1231560" imgH="431640" progId="Equation.3">
              <p:embed/>
            </p:oleObj>
          </a:graphicData>
        </a:graphic>
      </p:graphicFrame>
      <p:graphicFrame>
        <p:nvGraphicFramePr>
          <p:cNvPr id="534538" name="Object 10"/>
          <p:cNvGraphicFramePr>
            <a:graphicFrameLocks noChangeAspect="1"/>
          </p:cNvGraphicFramePr>
          <p:nvPr/>
        </p:nvGraphicFramePr>
        <p:xfrm>
          <a:off x="2195513" y="3429000"/>
          <a:ext cx="1189037" cy="709613"/>
        </p:xfrm>
        <a:graphic>
          <a:graphicData uri="http://schemas.openxmlformats.org/presentationml/2006/ole">
            <p:oleObj spid="_x0000_s28677" name="Equation" r:id="rId8" imgW="723600" imgH="431640" progId="Equation.3">
              <p:embed/>
            </p:oleObj>
          </a:graphicData>
        </a:graphic>
      </p:graphicFrame>
      <p:sp>
        <p:nvSpPr>
          <p:cNvPr id="534540" name="Rectangle 12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>
                <a:solidFill>
                  <a:srgbClr val="0033CC"/>
                </a:solidFill>
              </a:rPr>
              <a:t>Potere Risolutivo di uno Spettrometro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D35D2-C320-491C-9703-EF9C8E04829A}" type="slidenum">
              <a:rPr lang="en-US"/>
              <a:pPr/>
              <a:t>22</a:t>
            </a:fld>
            <a:endParaRPr lang="en-US"/>
          </a:p>
        </p:txBody>
      </p:sp>
      <p:sp>
        <p:nvSpPr>
          <p:cNvPr id="536578" name="Rectangle 2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A.Cunsolo </a:t>
            </a:r>
            <a:r>
              <a:rPr lang="en-US" i="1"/>
              <a:t>Otranto 2008</a:t>
            </a:r>
            <a:endParaRPr lang="it-IT" i="1"/>
          </a:p>
        </p:txBody>
      </p:sp>
      <p:sp>
        <p:nvSpPr>
          <p:cNvPr id="536579" name="Rectangle 3"/>
          <p:cNvSpPr>
            <a:spLocks noChangeArrowheads="1"/>
          </p:cNvSpPr>
          <p:nvPr/>
        </p:nvSpPr>
        <p:spPr bwMode="auto">
          <a:xfrm>
            <a:off x="4451350" y="3246438"/>
            <a:ext cx="24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Symbol" pitchFamily="18" charset="2"/>
              </a:rPr>
              <a:t> </a:t>
            </a:r>
          </a:p>
        </p:txBody>
      </p:sp>
      <p:sp>
        <p:nvSpPr>
          <p:cNvPr id="536581" name="Text Box 5"/>
          <p:cNvSpPr txBox="1">
            <a:spLocks noChangeArrowheads="1"/>
          </p:cNvSpPr>
          <p:nvPr/>
        </p:nvSpPr>
        <p:spPr bwMode="auto">
          <a:xfrm>
            <a:off x="179388" y="981075"/>
            <a:ext cx="8642350" cy="525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Per separare due momenti, la dimensione delle due immagini 2x</a:t>
            </a:r>
            <a:r>
              <a:rPr lang="it-IT" sz="1600" baseline="-25000">
                <a:latin typeface="Arial Unicode MS" pitchFamily="34" charset="-128"/>
              </a:rPr>
              <a:t>0</a:t>
            </a:r>
            <a:r>
              <a:rPr lang="it-IT" sz="1600">
                <a:latin typeface="Arial Unicode MS" pitchFamily="34" charset="-128"/>
              </a:rPr>
              <a:t> deve essere più piccola o al massimo uguale alla loro separazione, cioè: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>
                <a:latin typeface="Arial Unicode MS" pitchFamily="34" charset="-128"/>
              </a:rPr>
              <a:t>da cui: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 sz="1400"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 sz="1400"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>
                <a:latin typeface="Arial Unicode MS" pitchFamily="34" charset="-128"/>
              </a:rPr>
              <a:t>Esempio: se vogliamo                      e                           (</a:t>
            </a:r>
            <a:r>
              <a:rPr lang="it-IT">
                <a:solidFill>
                  <a:srgbClr val="009900"/>
                </a:solidFill>
                <a:latin typeface="Arial Unicode MS" pitchFamily="34" charset="-128"/>
              </a:rPr>
              <a:t>difficile</a:t>
            </a:r>
            <a:r>
              <a:rPr lang="it-IT">
                <a:latin typeface="Arial Unicode MS" pitchFamily="34" charset="-128"/>
              </a:rPr>
              <a:t>),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>
                <a:latin typeface="Arial Unicode MS" pitchFamily="34" charset="-128"/>
              </a:rPr>
              <a:t>allora                         !!!</a:t>
            </a:r>
            <a:endParaRPr lang="it-IT" sz="1200">
              <a:latin typeface="Arial Unicode MS" pitchFamily="34" charset="-128"/>
            </a:endParaRPr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Questo esempio ci fornisce un’ </a:t>
            </a:r>
            <a:r>
              <a:rPr lang="it-IT" sz="1600" b="1" u="sng">
                <a:latin typeface="Arial Unicode MS" pitchFamily="34" charset="-128"/>
              </a:rPr>
              <a:t>idea delle dimensioni di questi apparati</a:t>
            </a:r>
            <a:r>
              <a:rPr lang="it-IT" sz="1600">
                <a:latin typeface="Arial Unicode MS" pitchFamily="34" charset="-128"/>
              </a:rPr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Né è facile ottenere apparati con R</a:t>
            </a:r>
            <a:r>
              <a:rPr lang="it-IT" sz="1600" baseline="-25000">
                <a:latin typeface="Arial Unicode MS" pitchFamily="34" charset="-128"/>
              </a:rPr>
              <a:t>11</a:t>
            </a:r>
            <a:r>
              <a:rPr lang="it-IT" sz="1600">
                <a:latin typeface="Arial Unicode MS" pitchFamily="34" charset="-128"/>
              </a:rPr>
              <a:t> piccolo e R</a:t>
            </a:r>
            <a:r>
              <a:rPr lang="it-IT" sz="1600" baseline="-25000">
                <a:latin typeface="Arial Unicode MS" pitchFamily="34" charset="-128"/>
              </a:rPr>
              <a:t>16</a:t>
            </a:r>
            <a:r>
              <a:rPr lang="it-IT" sz="1600">
                <a:latin typeface="Arial Unicode MS" pitchFamily="34" charset="-128"/>
              </a:rPr>
              <a:t> grande a piacere perchè è necessario tener conto di varie limitazioni, prima fra tutte l’emittanza del fascio e …..dei </a:t>
            </a:r>
            <a:r>
              <a:rPr lang="it-IT" sz="2000" b="1">
                <a:solidFill>
                  <a:srgbClr val="FF0000"/>
                </a:solidFill>
                <a:latin typeface="Arial Unicode MS" pitchFamily="34" charset="-128"/>
              </a:rPr>
              <a:t>PICCIOLI !!</a:t>
            </a:r>
            <a:endParaRPr lang="it-IT" sz="1600" baseline="-25000">
              <a:latin typeface="Arial Unicode MS" pitchFamily="34" charset="-128"/>
            </a:endParaRPr>
          </a:p>
        </p:txBody>
      </p:sp>
      <p:graphicFrame>
        <p:nvGraphicFramePr>
          <p:cNvPr id="536582" name="Object 6"/>
          <p:cNvGraphicFramePr>
            <a:graphicFrameLocks noChangeAspect="1"/>
          </p:cNvGraphicFramePr>
          <p:nvPr/>
        </p:nvGraphicFramePr>
        <p:xfrm>
          <a:off x="3132138" y="1844675"/>
          <a:ext cx="2151062" cy="777875"/>
        </p:xfrm>
        <a:graphic>
          <a:graphicData uri="http://schemas.openxmlformats.org/presentationml/2006/ole">
            <p:oleObj spid="_x0000_s29698" name="Equation" r:id="rId4" imgW="1193760" imgH="431640" progId="Equation.3">
              <p:embed/>
            </p:oleObj>
          </a:graphicData>
        </a:graphic>
      </p:graphicFrame>
      <p:graphicFrame>
        <p:nvGraphicFramePr>
          <p:cNvPr id="536583" name="Object 7"/>
          <p:cNvGraphicFramePr>
            <a:graphicFrameLocks noChangeAspect="1"/>
          </p:cNvGraphicFramePr>
          <p:nvPr/>
        </p:nvGraphicFramePr>
        <p:xfrm>
          <a:off x="2555875" y="2852738"/>
          <a:ext cx="3111500" cy="777875"/>
        </p:xfrm>
        <a:graphic>
          <a:graphicData uri="http://schemas.openxmlformats.org/presentationml/2006/ole">
            <p:oleObj spid="_x0000_s29699" name="Equation" r:id="rId5" imgW="1726920" imgH="431640" progId="Equation.3">
              <p:embed/>
            </p:oleObj>
          </a:graphicData>
        </a:graphic>
      </p:graphicFrame>
      <p:graphicFrame>
        <p:nvGraphicFramePr>
          <p:cNvPr id="536584" name="Object 8"/>
          <p:cNvGraphicFramePr>
            <a:graphicFrameLocks noChangeAspect="1"/>
          </p:cNvGraphicFramePr>
          <p:nvPr/>
        </p:nvGraphicFramePr>
        <p:xfrm>
          <a:off x="2627313" y="3860800"/>
          <a:ext cx="1212850" cy="411163"/>
        </p:xfrm>
        <a:graphic>
          <a:graphicData uri="http://schemas.openxmlformats.org/presentationml/2006/ole">
            <p:oleObj spid="_x0000_s29700" name="Equation" r:id="rId6" imgW="672840" imgH="228600" progId="Equation.3">
              <p:embed/>
            </p:oleObj>
          </a:graphicData>
        </a:graphic>
      </p:graphicFrame>
      <p:graphicFrame>
        <p:nvGraphicFramePr>
          <p:cNvPr id="536585" name="Object 9"/>
          <p:cNvGraphicFramePr>
            <a:graphicFrameLocks noChangeAspect="1"/>
          </p:cNvGraphicFramePr>
          <p:nvPr/>
        </p:nvGraphicFramePr>
        <p:xfrm>
          <a:off x="4140200" y="3933825"/>
          <a:ext cx="1466850" cy="388938"/>
        </p:xfrm>
        <a:graphic>
          <a:graphicData uri="http://schemas.openxmlformats.org/presentationml/2006/ole">
            <p:oleObj spid="_x0000_s29701" name="Equation" r:id="rId7" imgW="863280" imgH="228600" progId="Equation.3">
              <p:embed/>
            </p:oleObj>
          </a:graphicData>
        </a:graphic>
      </p:graphicFrame>
      <p:graphicFrame>
        <p:nvGraphicFramePr>
          <p:cNvPr id="536586" name="Object 10"/>
          <p:cNvGraphicFramePr>
            <a:graphicFrameLocks noChangeAspect="1"/>
          </p:cNvGraphicFramePr>
          <p:nvPr/>
        </p:nvGraphicFramePr>
        <p:xfrm>
          <a:off x="1042988" y="4437063"/>
          <a:ext cx="1149350" cy="414337"/>
        </p:xfrm>
        <a:graphic>
          <a:graphicData uri="http://schemas.openxmlformats.org/presentationml/2006/ole">
            <p:oleObj spid="_x0000_s29702" name="Equation" r:id="rId8" imgW="634680" imgH="228600" progId="Equation.3">
              <p:embed/>
            </p:oleObj>
          </a:graphicData>
        </a:graphic>
      </p:graphicFrame>
      <p:sp>
        <p:nvSpPr>
          <p:cNvPr id="536588" name="Rectangle 12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>
                <a:solidFill>
                  <a:srgbClr val="0033CC"/>
                </a:solidFill>
              </a:rPr>
              <a:t>Potere Risolutivo di uno Spettrometro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7533D-99F2-4781-91BE-D46A0E0736EE}" type="slidenum">
              <a:rPr lang="en-US"/>
              <a:pPr/>
              <a:t>23</a:t>
            </a:fld>
            <a:endParaRPr lang="en-US"/>
          </a:p>
        </p:txBody>
      </p:sp>
      <p:sp>
        <p:nvSpPr>
          <p:cNvPr id="568322" name="Rectangle 2"/>
          <p:cNvSpPr>
            <a:spLocks noChangeArrowheads="1"/>
          </p:cNvSpPr>
          <p:nvPr/>
        </p:nvSpPr>
        <p:spPr bwMode="auto">
          <a:xfrm>
            <a:off x="6356350" y="6491288"/>
            <a:ext cx="278765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568323" name="Rectangle 3"/>
          <p:cNvSpPr>
            <a:spLocks noChangeArrowheads="1"/>
          </p:cNvSpPr>
          <p:nvPr/>
        </p:nvSpPr>
        <p:spPr bwMode="auto">
          <a:xfrm>
            <a:off x="4451350" y="3246438"/>
            <a:ext cx="24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Symbol" pitchFamily="18" charset="2"/>
              </a:rPr>
              <a:t> </a:t>
            </a:r>
          </a:p>
        </p:txBody>
      </p:sp>
      <p:sp>
        <p:nvSpPr>
          <p:cNvPr id="568325" name="Text Box 5"/>
          <p:cNvSpPr txBox="1">
            <a:spLocks noChangeArrowheads="1"/>
          </p:cNvSpPr>
          <p:nvPr/>
        </p:nvSpPr>
        <p:spPr bwMode="auto">
          <a:xfrm>
            <a:off x="107950" y="908050"/>
            <a:ext cx="8785225" cy="331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Se si vuole studiare gli eiettili prodotti in una reazione nucleare utilizzando uno spettrometro, la configurazione di elementi magnetici </a:t>
            </a:r>
            <a:r>
              <a:rPr lang="it-IT" sz="1600" b="1">
                <a:solidFill>
                  <a:srgbClr val="FF0000"/>
                </a:solidFill>
                <a:latin typeface="Arial Unicode MS" pitchFamily="34" charset="-128"/>
              </a:rPr>
              <a:t>più semplici</a:t>
            </a:r>
            <a:r>
              <a:rPr lang="it-IT" sz="1600">
                <a:latin typeface="Arial Unicode MS" pitchFamily="34" charset="-128"/>
              </a:rPr>
              <a:t> e </a:t>
            </a:r>
            <a:r>
              <a:rPr lang="it-IT" sz="1600" b="1">
                <a:solidFill>
                  <a:srgbClr val="FF0000"/>
                </a:solidFill>
                <a:latin typeface="Arial Unicode MS" pitchFamily="34" charset="-128"/>
              </a:rPr>
              <a:t>con più grande “accettanza</a:t>
            </a:r>
            <a:r>
              <a:rPr lang="it-IT" sz="1600">
                <a:latin typeface="Arial Unicode MS" pitchFamily="34" charset="-128"/>
              </a:rPr>
              <a:t>” è quella che adopera una lente (quadrupolo Q) più o meno di grande “dimensione” seguita da un elemento dispersivo per eccellenza, cioè un dipolo D.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L’analogia con l’ottica è quella di una lente convergente ed un prisma,come si è visto.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Vediamo di considerare, </a:t>
            </a:r>
            <a:r>
              <a:rPr lang="it-IT" sz="1600" b="1">
                <a:solidFill>
                  <a:srgbClr val="009900"/>
                </a:solidFill>
                <a:latin typeface="Arial Unicode MS" pitchFamily="34" charset="-128"/>
              </a:rPr>
              <a:t>nel piano orizzontale</a:t>
            </a:r>
            <a:r>
              <a:rPr lang="it-IT" sz="1600">
                <a:latin typeface="Arial Unicode MS" pitchFamily="34" charset="-128"/>
              </a:rPr>
              <a:t>, un tale sistema e di calcolarne la Risoluzione. Chiamiamo x</a:t>
            </a:r>
            <a:r>
              <a:rPr lang="it-IT" sz="1600" baseline="-25000">
                <a:latin typeface="Arial Unicode MS" pitchFamily="34" charset="-128"/>
              </a:rPr>
              <a:t>0</a:t>
            </a:r>
            <a:r>
              <a:rPr lang="it-IT" sz="1600">
                <a:latin typeface="Arial Unicode MS" pitchFamily="34" charset="-128"/>
              </a:rPr>
              <a:t> la semilarghezza della targhetta nel piano orizzontale e poniamo ad una distanza d una lente, come in figura:</a:t>
            </a:r>
            <a:r>
              <a:rPr lang="it-IT">
                <a:latin typeface="Arial Unicode MS" pitchFamily="34" charset="-128"/>
              </a:rPr>
              <a:t> </a:t>
            </a:r>
          </a:p>
        </p:txBody>
      </p:sp>
      <p:sp>
        <p:nvSpPr>
          <p:cNvPr id="568326" name="Text Box 6"/>
          <p:cNvSpPr txBox="1">
            <a:spLocks noChangeArrowheads="1"/>
          </p:cNvSpPr>
          <p:nvPr/>
        </p:nvSpPr>
        <p:spPr bwMode="auto">
          <a:xfrm>
            <a:off x="323850" y="4797425"/>
            <a:ext cx="31686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>
                <a:latin typeface="Arial Unicode MS" pitchFamily="34" charset="-128"/>
              </a:rPr>
              <a:t>L’angolo finale della traiettoria centrale è:</a:t>
            </a:r>
          </a:p>
          <a:p>
            <a:pPr>
              <a:spcBef>
                <a:spcPct val="50000"/>
              </a:spcBef>
            </a:pPr>
            <a:r>
              <a:rPr lang="it-IT" sz="1400">
                <a:latin typeface="Arial Unicode MS" pitchFamily="34" charset="-128"/>
              </a:rPr>
              <a:t>                 e </a:t>
            </a:r>
            <a:r>
              <a:rPr lang="it-IT">
                <a:latin typeface="Arial Unicode MS" pitchFamily="34" charset="-128"/>
              </a:rPr>
              <a:t> </a:t>
            </a:r>
          </a:p>
        </p:txBody>
      </p:sp>
      <p:graphicFrame>
        <p:nvGraphicFramePr>
          <p:cNvPr id="568327" name="Object 7"/>
          <p:cNvGraphicFramePr>
            <a:graphicFrameLocks noChangeAspect="1"/>
          </p:cNvGraphicFramePr>
          <p:nvPr/>
        </p:nvGraphicFramePr>
        <p:xfrm>
          <a:off x="1476375" y="5086350"/>
          <a:ext cx="847725" cy="750888"/>
        </p:xfrm>
        <a:graphic>
          <a:graphicData uri="http://schemas.openxmlformats.org/presentationml/2006/ole">
            <p:oleObj spid="_x0000_s30722" name="Equation" r:id="rId4" imgW="774360" imgH="685800" progId="Equation.3">
              <p:embed/>
            </p:oleObj>
          </a:graphicData>
        </a:graphic>
      </p:graphicFrame>
      <p:pic>
        <p:nvPicPr>
          <p:cNvPr id="56832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375" y="3933825"/>
            <a:ext cx="4995863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8330" name="Rectangle 10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>
                <a:solidFill>
                  <a:srgbClr val="0033CC"/>
                </a:solidFill>
              </a:rPr>
              <a:t>QD lo spettrometro (più) semplice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7BB25-5615-45AA-8B15-DCEA41579A60}" type="slidenum">
              <a:rPr lang="en-US"/>
              <a:pPr/>
              <a:t>24</a:t>
            </a:fld>
            <a:endParaRPr lang="en-US"/>
          </a:p>
        </p:txBody>
      </p:sp>
      <p:sp>
        <p:nvSpPr>
          <p:cNvPr id="540674" name="Rectangle 2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540675" name="Rectangle 3"/>
          <p:cNvSpPr>
            <a:spLocks noChangeArrowheads="1"/>
          </p:cNvSpPr>
          <p:nvPr/>
        </p:nvSpPr>
        <p:spPr bwMode="auto">
          <a:xfrm>
            <a:off x="4451350" y="3246438"/>
            <a:ext cx="24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Symbol" pitchFamily="18" charset="2"/>
              </a:rPr>
              <a:t> </a:t>
            </a:r>
          </a:p>
        </p:txBody>
      </p:sp>
      <p:sp>
        <p:nvSpPr>
          <p:cNvPr id="540677" name="Text Box 5"/>
          <p:cNvSpPr txBox="1">
            <a:spLocks noChangeArrowheads="1"/>
          </p:cNvSpPr>
          <p:nvPr/>
        </p:nvSpPr>
        <p:spPr bwMode="auto">
          <a:xfrm>
            <a:off x="107950" y="836613"/>
            <a:ext cx="8785225" cy="56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 dirty="0">
                <a:latin typeface="Arial Unicode MS" pitchFamily="34" charset="-128"/>
              </a:rPr>
              <a:t>La dimensione della sorgente 2x</a:t>
            </a:r>
            <a:r>
              <a:rPr lang="it-IT" sz="1600" baseline="-25000" dirty="0">
                <a:latin typeface="Arial Unicode MS" pitchFamily="34" charset="-128"/>
              </a:rPr>
              <a:t>0</a:t>
            </a:r>
            <a:r>
              <a:rPr lang="it-IT" sz="1600" dirty="0">
                <a:latin typeface="Arial Unicode MS" pitchFamily="34" charset="-128"/>
              </a:rPr>
              <a:t> genera una incertezza angolare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 dirty="0">
                <a:latin typeface="Arial Unicode MS" pitchFamily="34" charset="-128"/>
              </a:rPr>
              <a:t>Se        è la larghezza orizzontale del Dipolo: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 dirty="0">
                <a:latin typeface="Arial Unicode MS" pitchFamily="34" charset="-128"/>
              </a:rPr>
              <a:t>Due particelle con differenza di momento </a:t>
            </a:r>
            <a:r>
              <a:rPr lang="it-IT" dirty="0">
                <a:latin typeface="Arial Unicode MS" pitchFamily="34" charset="-128"/>
              </a:rPr>
              <a:t>δ saranno in uscita deflesse con una differenza angolare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 dirty="0">
                <a:latin typeface="Arial Unicode MS" pitchFamily="34" charset="-128"/>
              </a:rPr>
              <a:t>quindi per distinguere due momenti occorre: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 sz="1600" dirty="0"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 dirty="0">
                <a:latin typeface="Arial Unicode MS" pitchFamily="34" charset="-128"/>
              </a:rPr>
              <a:t>                 cioè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 sz="900" dirty="0"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 sz="900" dirty="0"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 sz="900" dirty="0"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 dirty="0">
                <a:latin typeface="Arial Unicode MS" pitchFamily="34" charset="-128"/>
              </a:rPr>
              <a:t>dove:                     è l’emittanza orizzontale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 dirty="0">
                <a:latin typeface="Arial Unicode MS" pitchFamily="34" charset="-128"/>
              </a:rPr>
              <a:t>ed S è la superficie esplorata dagli ioni nel Dipolo a ρ</a:t>
            </a:r>
            <a:r>
              <a:rPr lang="it-IT" sz="1600" baseline="-25000" dirty="0">
                <a:latin typeface="Arial Unicode MS" pitchFamily="34" charset="-128"/>
              </a:rPr>
              <a:t>0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 dirty="0">
                <a:latin typeface="Arial Unicode MS" pitchFamily="34" charset="-128"/>
              </a:rPr>
              <a:t>(quindi, fissato il campo </a:t>
            </a:r>
            <a:r>
              <a:rPr lang="it-IT" sz="1600" dirty="0" err="1">
                <a:latin typeface="Arial Unicode MS" pitchFamily="34" charset="-128"/>
              </a:rPr>
              <a:t>max</a:t>
            </a:r>
            <a:r>
              <a:rPr lang="it-IT" sz="1600" dirty="0">
                <a:latin typeface="Arial Unicode MS" pitchFamily="34" charset="-128"/>
              </a:rPr>
              <a:t> B, il </a:t>
            </a:r>
            <a:r>
              <a:rPr lang="it-IT" sz="1600" dirty="0" err="1">
                <a:latin typeface="Arial Unicode MS" pitchFamily="34" charset="-128"/>
              </a:rPr>
              <a:t>range</a:t>
            </a:r>
            <a:r>
              <a:rPr lang="it-IT" sz="1600" dirty="0">
                <a:latin typeface="Arial Unicode MS" pitchFamily="34" charset="-128"/>
              </a:rPr>
              <a:t> di energia degli ioni esplorato).</a:t>
            </a:r>
            <a:endParaRPr lang="it-IT" dirty="0">
              <a:latin typeface="Arial Unicode MS" pitchFamily="34" charset="-128"/>
            </a:endParaRPr>
          </a:p>
        </p:txBody>
      </p:sp>
      <p:graphicFrame>
        <p:nvGraphicFramePr>
          <p:cNvPr id="540678" name="Object 6"/>
          <p:cNvGraphicFramePr>
            <a:graphicFrameLocks noChangeAspect="1"/>
          </p:cNvGraphicFramePr>
          <p:nvPr/>
        </p:nvGraphicFramePr>
        <p:xfrm>
          <a:off x="6588125" y="908050"/>
          <a:ext cx="931863" cy="515938"/>
        </p:xfrm>
        <a:graphic>
          <a:graphicData uri="http://schemas.openxmlformats.org/presentationml/2006/ole">
            <p:oleObj spid="_x0000_s31746" name="Equation" r:id="rId4" imgW="711000" imgH="393480" progId="Equation.3">
              <p:embed/>
            </p:oleObj>
          </a:graphicData>
        </a:graphic>
      </p:graphicFrame>
      <p:graphicFrame>
        <p:nvGraphicFramePr>
          <p:cNvPr id="540679" name="Object 7"/>
          <p:cNvGraphicFramePr>
            <a:graphicFrameLocks noChangeAspect="1"/>
          </p:cNvGraphicFramePr>
          <p:nvPr/>
        </p:nvGraphicFramePr>
        <p:xfrm>
          <a:off x="4356100" y="1412875"/>
          <a:ext cx="969963" cy="363538"/>
        </p:xfrm>
        <a:graphic>
          <a:graphicData uri="http://schemas.openxmlformats.org/presentationml/2006/ole">
            <p:oleObj spid="_x0000_s31747" name="Equation" r:id="rId5" imgW="609480" imgH="228600" progId="Equation.3">
              <p:embed/>
            </p:oleObj>
          </a:graphicData>
        </a:graphic>
      </p:graphicFrame>
      <p:graphicFrame>
        <p:nvGraphicFramePr>
          <p:cNvPr id="540680" name="Object 8"/>
          <p:cNvGraphicFramePr>
            <a:graphicFrameLocks noChangeAspect="1"/>
          </p:cNvGraphicFramePr>
          <p:nvPr/>
        </p:nvGraphicFramePr>
        <p:xfrm>
          <a:off x="539750" y="1412875"/>
          <a:ext cx="219075" cy="360363"/>
        </p:xfrm>
        <a:graphic>
          <a:graphicData uri="http://schemas.openxmlformats.org/presentationml/2006/ole">
            <p:oleObj spid="_x0000_s31748" name="Equation" r:id="rId6" imgW="139680" imgH="228600" progId="Equation.3">
              <p:embed/>
            </p:oleObj>
          </a:graphicData>
        </a:graphic>
      </p:graphicFrame>
      <p:graphicFrame>
        <p:nvGraphicFramePr>
          <p:cNvPr id="540681" name="Object 9"/>
          <p:cNvGraphicFramePr>
            <a:graphicFrameLocks noChangeAspect="1"/>
          </p:cNvGraphicFramePr>
          <p:nvPr/>
        </p:nvGraphicFramePr>
        <p:xfrm>
          <a:off x="1187450" y="2420938"/>
          <a:ext cx="1122363" cy="381000"/>
        </p:xfrm>
        <a:graphic>
          <a:graphicData uri="http://schemas.openxmlformats.org/presentationml/2006/ole">
            <p:oleObj spid="_x0000_s31749" name="Equation" r:id="rId7" imgW="672840" imgH="228600" progId="Equation.3">
              <p:embed/>
            </p:oleObj>
          </a:graphicData>
        </a:graphic>
      </p:graphicFrame>
      <p:graphicFrame>
        <p:nvGraphicFramePr>
          <p:cNvPr id="540682" name="Object 10"/>
          <p:cNvGraphicFramePr>
            <a:graphicFrameLocks noChangeAspect="1"/>
          </p:cNvGraphicFramePr>
          <p:nvPr/>
        </p:nvGraphicFramePr>
        <p:xfrm>
          <a:off x="2268538" y="3357563"/>
          <a:ext cx="3162300" cy="722312"/>
        </p:xfrm>
        <a:graphic>
          <a:graphicData uri="http://schemas.openxmlformats.org/presentationml/2006/ole">
            <p:oleObj spid="_x0000_s31750" name="Equation" r:id="rId8" imgW="1892160" imgH="431640" progId="Equation.3">
              <p:embed/>
            </p:oleObj>
          </a:graphicData>
        </a:graphic>
      </p:graphicFrame>
      <p:graphicFrame>
        <p:nvGraphicFramePr>
          <p:cNvPr id="540683" name="Object 11"/>
          <p:cNvGraphicFramePr>
            <a:graphicFrameLocks noChangeAspect="1"/>
          </p:cNvGraphicFramePr>
          <p:nvPr/>
        </p:nvGraphicFramePr>
        <p:xfrm>
          <a:off x="2411413" y="4149725"/>
          <a:ext cx="3241675" cy="706438"/>
        </p:xfrm>
        <a:graphic>
          <a:graphicData uri="http://schemas.openxmlformats.org/presentationml/2006/ole">
            <p:oleObj spid="_x0000_s31751" name="Equation" r:id="rId9" imgW="1981080" imgH="431640" progId="Equation.3">
              <p:embed/>
            </p:oleObj>
          </a:graphicData>
        </a:graphic>
      </p:graphicFrame>
      <p:graphicFrame>
        <p:nvGraphicFramePr>
          <p:cNvPr id="540684" name="Object 12"/>
          <p:cNvGraphicFramePr>
            <a:graphicFrameLocks noChangeAspect="1"/>
          </p:cNvGraphicFramePr>
          <p:nvPr/>
        </p:nvGraphicFramePr>
        <p:xfrm>
          <a:off x="755650" y="5229225"/>
          <a:ext cx="1035050" cy="358775"/>
        </p:xfrm>
        <a:graphic>
          <a:graphicData uri="http://schemas.openxmlformats.org/presentationml/2006/ole">
            <p:oleObj spid="_x0000_s31752" name="Equation" r:id="rId10" imgW="660240" imgH="228600" progId="Equation.3">
              <p:embed/>
            </p:oleObj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804025" y="4652963"/>
            <a:ext cx="1512888" cy="1439862"/>
            <a:chOff x="4195" y="2931"/>
            <a:chExt cx="953" cy="907"/>
          </a:xfrm>
        </p:grpSpPr>
        <p:sp>
          <p:nvSpPr>
            <p:cNvPr id="540686" name="Line 14"/>
            <p:cNvSpPr>
              <a:spLocks noChangeShapeType="1"/>
            </p:cNvSpPr>
            <p:nvPr/>
          </p:nvSpPr>
          <p:spPr bwMode="auto">
            <a:xfrm flipV="1">
              <a:off x="4649" y="2931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40687" name="Line 15"/>
            <p:cNvSpPr>
              <a:spLocks noChangeShapeType="1"/>
            </p:cNvSpPr>
            <p:nvPr/>
          </p:nvSpPr>
          <p:spPr bwMode="auto">
            <a:xfrm>
              <a:off x="4195" y="3430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40688" name="Oval 16"/>
            <p:cNvSpPr>
              <a:spLocks noChangeArrowheads="1"/>
            </p:cNvSpPr>
            <p:nvPr/>
          </p:nvSpPr>
          <p:spPr bwMode="auto">
            <a:xfrm>
              <a:off x="4286" y="3203"/>
              <a:ext cx="726" cy="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40689" name="Rectangle 17"/>
            <p:cNvSpPr>
              <a:spLocks noChangeArrowheads="1"/>
            </p:cNvSpPr>
            <p:nvPr/>
          </p:nvSpPr>
          <p:spPr bwMode="auto">
            <a:xfrm>
              <a:off x="4286" y="3203"/>
              <a:ext cx="726" cy="4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7308850" y="4581525"/>
            <a:ext cx="1082675" cy="1081088"/>
            <a:chOff x="4319" y="2886"/>
            <a:chExt cx="682" cy="681"/>
          </a:xfrm>
        </p:grpSpPr>
        <p:graphicFrame>
          <p:nvGraphicFramePr>
            <p:cNvPr id="540691" name="Object 19"/>
            <p:cNvGraphicFramePr>
              <a:graphicFrameLocks noChangeAspect="1"/>
            </p:cNvGraphicFramePr>
            <p:nvPr/>
          </p:nvGraphicFramePr>
          <p:xfrm>
            <a:off x="4468" y="3067"/>
            <a:ext cx="112" cy="144"/>
          </p:xfrm>
          <a:graphic>
            <a:graphicData uri="http://schemas.openxmlformats.org/presentationml/2006/ole">
              <p:oleObj spid="_x0000_s31754" name="Equation" r:id="rId11" imgW="177480" imgH="228600" progId="Equation.3">
                <p:embed/>
              </p:oleObj>
            </a:graphicData>
          </a:graphic>
        </p:graphicFrame>
        <p:graphicFrame>
          <p:nvGraphicFramePr>
            <p:cNvPr id="540692" name="Object 20"/>
            <p:cNvGraphicFramePr>
              <a:graphicFrameLocks noChangeAspect="1"/>
            </p:cNvGraphicFramePr>
            <p:nvPr/>
          </p:nvGraphicFramePr>
          <p:xfrm>
            <a:off x="4694" y="3294"/>
            <a:ext cx="104" cy="144"/>
          </p:xfrm>
          <a:graphic>
            <a:graphicData uri="http://schemas.openxmlformats.org/presentationml/2006/ole">
              <p:oleObj spid="_x0000_s31755" name="Equation" r:id="rId12" imgW="164880" imgH="228600" progId="Equation.3">
                <p:embed/>
              </p:oleObj>
            </a:graphicData>
          </a:graphic>
        </p:graphicFrame>
        <p:graphicFrame>
          <p:nvGraphicFramePr>
            <p:cNvPr id="540693" name="Object 21"/>
            <p:cNvGraphicFramePr>
              <a:graphicFrameLocks noChangeAspect="1"/>
            </p:cNvGraphicFramePr>
            <p:nvPr/>
          </p:nvGraphicFramePr>
          <p:xfrm>
            <a:off x="4319" y="2886"/>
            <a:ext cx="107" cy="136"/>
          </p:xfrm>
          <a:graphic>
            <a:graphicData uri="http://schemas.openxmlformats.org/presentationml/2006/ole">
              <p:oleObj spid="_x0000_s31756" name="Equation" r:id="rId13" imgW="139680" imgH="177480" progId="Equation.3">
                <p:embed/>
              </p:oleObj>
            </a:graphicData>
          </a:graphic>
        </p:graphicFrame>
        <p:graphicFrame>
          <p:nvGraphicFramePr>
            <p:cNvPr id="540694" name="Object 22"/>
            <p:cNvGraphicFramePr>
              <a:graphicFrameLocks noChangeAspect="1"/>
            </p:cNvGraphicFramePr>
            <p:nvPr/>
          </p:nvGraphicFramePr>
          <p:xfrm>
            <a:off x="4876" y="3430"/>
            <a:ext cx="125" cy="137"/>
          </p:xfrm>
          <a:graphic>
            <a:graphicData uri="http://schemas.openxmlformats.org/presentationml/2006/ole">
              <p:oleObj spid="_x0000_s31757" name="Equation" r:id="rId14" imgW="126720" imgH="139680" progId="Equation.3">
                <p:embed/>
              </p:oleObj>
            </a:graphicData>
          </a:graphic>
        </p:graphicFrame>
      </p:grpSp>
      <p:graphicFrame>
        <p:nvGraphicFramePr>
          <p:cNvPr id="540695" name="Object 23"/>
          <p:cNvGraphicFramePr>
            <a:graphicFrameLocks noChangeAspect="1"/>
          </p:cNvGraphicFramePr>
          <p:nvPr/>
        </p:nvGraphicFramePr>
        <p:xfrm>
          <a:off x="7596188" y="5876925"/>
          <a:ext cx="1320800" cy="288925"/>
        </p:xfrm>
        <a:graphic>
          <a:graphicData uri="http://schemas.openxmlformats.org/presentationml/2006/ole">
            <p:oleObj spid="_x0000_s31753" name="Equation" r:id="rId15" imgW="1104840" imgH="241200" progId="Equation.3">
              <p:embed/>
            </p:oleObj>
          </a:graphicData>
        </a:graphic>
      </p:graphicFrame>
      <p:sp>
        <p:nvSpPr>
          <p:cNvPr id="540696" name="AutoShape 24"/>
          <p:cNvSpPr>
            <a:spLocks noChangeArrowheads="1"/>
          </p:cNvSpPr>
          <p:nvPr/>
        </p:nvSpPr>
        <p:spPr bwMode="auto">
          <a:xfrm>
            <a:off x="4427538" y="5229225"/>
            <a:ext cx="2016125" cy="287338"/>
          </a:xfrm>
          <a:prstGeom prst="rightArrow">
            <a:avLst>
              <a:gd name="adj1" fmla="val 50000"/>
              <a:gd name="adj2" fmla="val 175414"/>
            </a:avLst>
          </a:prstGeom>
          <a:solidFill>
            <a:srgbClr val="00FF00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40698" name="Rectangle 26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>
                <a:solidFill>
                  <a:srgbClr val="0033CC"/>
                </a:solidFill>
              </a:rPr>
              <a:t>QD lo spettrometro (più) semplice</a:t>
            </a:r>
            <a:br>
              <a:rPr lang="en-US" sz="2800">
                <a:solidFill>
                  <a:srgbClr val="0033CC"/>
                </a:solidFill>
              </a:rPr>
            </a:br>
            <a:r>
              <a:rPr lang="en-US" sz="2800">
                <a:solidFill>
                  <a:srgbClr val="0033CC"/>
                </a:solidFill>
              </a:rPr>
              <a:t>(Risoluzione ed Emittanza)</a:t>
            </a:r>
          </a:p>
        </p:txBody>
      </p:sp>
      <p:pic>
        <p:nvPicPr>
          <p:cNvPr id="540699" name="Picture 27" descr="Immagine_a"/>
          <p:cNvPicPr>
            <a:picLocks noChangeAspect="1" noChangeArrowheads="1"/>
          </p:cNvPicPr>
          <p:nvPr/>
        </p:nvPicPr>
        <p:blipFill>
          <a:blip r:embed="rId16" cstate="print">
            <a:lum bright="-20000" contrast="20000"/>
          </a:blip>
          <a:srcRect l="20844" r="23158" b="77394"/>
          <a:stretch>
            <a:fillRect/>
          </a:stretch>
        </p:blipFill>
        <p:spPr bwMode="auto">
          <a:xfrm>
            <a:off x="5724525" y="2492375"/>
            <a:ext cx="23463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0703" name="AutoShape 31"/>
          <p:cNvSpPr>
            <a:spLocks noChangeArrowheads="1"/>
          </p:cNvSpPr>
          <p:nvPr/>
        </p:nvSpPr>
        <p:spPr bwMode="auto">
          <a:xfrm rot="20520000">
            <a:off x="7013575" y="1292225"/>
            <a:ext cx="71438" cy="1727200"/>
          </a:xfrm>
          <a:prstGeom prst="downArrow">
            <a:avLst>
              <a:gd name="adj1" fmla="val 49778"/>
              <a:gd name="adj2" fmla="val 573994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40705" name="AutoShape 33"/>
          <p:cNvSpPr>
            <a:spLocks noChangeArrowheads="1"/>
          </p:cNvSpPr>
          <p:nvPr/>
        </p:nvSpPr>
        <p:spPr bwMode="auto">
          <a:xfrm>
            <a:off x="2339975" y="2386013"/>
            <a:ext cx="5472113" cy="193675"/>
          </a:xfrm>
          <a:prstGeom prst="curvedDownArrow">
            <a:avLst>
              <a:gd name="adj1" fmla="val 565082"/>
              <a:gd name="adj2" fmla="val 1130164"/>
              <a:gd name="adj3" fmla="val 33333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7289-2796-401E-9ED9-297CF4F097FC}" type="slidenum">
              <a:rPr lang="en-US"/>
              <a:pPr/>
              <a:t>25</a:t>
            </a:fld>
            <a:endParaRPr lang="en-US"/>
          </a:p>
        </p:txBody>
      </p:sp>
      <p:sp>
        <p:nvSpPr>
          <p:cNvPr id="542722" name="Rectangle 2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A.Cunsolo </a:t>
            </a:r>
            <a:r>
              <a:rPr lang="en-US" i="1"/>
              <a:t>Otranto 2008</a:t>
            </a:r>
            <a:endParaRPr lang="it-IT" i="1"/>
          </a:p>
        </p:txBody>
      </p:sp>
      <p:sp>
        <p:nvSpPr>
          <p:cNvPr id="542723" name="Rectangle 3"/>
          <p:cNvSpPr>
            <a:spLocks noChangeArrowheads="1"/>
          </p:cNvSpPr>
          <p:nvPr/>
        </p:nvSpPr>
        <p:spPr bwMode="auto">
          <a:xfrm>
            <a:off x="4451350" y="3246438"/>
            <a:ext cx="24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Symbol" pitchFamily="18" charset="2"/>
              </a:rPr>
              <a:t> </a:t>
            </a:r>
          </a:p>
        </p:txBody>
      </p:sp>
      <p:sp>
        <p:nvSpPr>
          <p:cNvPr id="542725" name="Text Box 5"/>
          <p:cNvSpPr txBox="1">
            <a:spLocks noChangeArrowheads="1"/>
          </p:cNvSpPr>
          <p:nvPr/>
        </p:nvSpPr>
        <p:spPr bwMode="auto">
          <a:xfrm>
            <a:off x="179388" y="981075"/>
            <a:ext cx="8642350" cy="540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2000" b="1">
                <a:solidFill>
                  <a:srgbClr val="FF0000"/>
                </a:solidFill>
                <a:latin typeface="Arial Unicode MS" pitchFamily="34" charset="-128"/>
              </a:rPr>
              <a:t>In</a:t>
            </a:r>
            <a:r>
              <a:rPr lang="it-IT" sz="2000">
                <a:latin typeface="Arial Unicode MS" pitchFamily="34" charset="-128"/>
              </a:rPr>
              <a:t> </a:t>
            </a:r>
            <a:r>
              <a:rPr lang="it-IT" sz="2000" b="1">
                <a:solidFill>
                  <a:srgbClr val="FF0000"/>
                </a:solidFill>
                <a:latin typeface="Arial Unicode MS" pitchFamily="34" charset="-128"/>
              </a:rPr>
              <a:t>conclusione</a:t>
            </a:r>
            <a:r>
              <a:rPr lang="it-IT" sz="1600">
                <a:latin typeface="Arial Unicode MS" pitchFamily="34" charset="-128"/>
              </a:rPr>
              <a:t> :se si vuole un alto Potere risolutivo si deve avere grande S ( l’emittanza è fissata e dipende dal fascio primario!!) e quindi </a:t>
            </a:r>
            <a:r>
              <a:rPr lang="it-IT" sz="2000" b="1">
                <a:solidFill>
                  <a:srgbClr val="FF0000"/>
                </a:solidFill>
                <a:latin typeface="Arial Unicode MS" pitchFamily="34" charset="-128"/>
              </a:rPr>
              <a:t>Spendere molti Piccioli!!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Inoltre si definisce </a:t>
            </a:r>
            <a:r>
              <a:rPr lang="it-IT" sz="1600" b="1">
                <a:solidFill>
                  <a:srgbClr val="FF0000"/>
                </a:solidFill>
                <a:latin typeface="Arial Unicode MS" pitchFamily="34" charset="-128"/>
              </a:rPr>
              <a:t>accettanza</a:t>
            </a:r>
            <a:r>
              <a:rPr lang="it-IT" sz="1600">
                <a:latin typeface="Arial Unicode MS" pitchFamily="34" charset="-128"/>
              </a:rPr>
              <a:t> di un sistema di trasporto di particelle (quindi anche dello spettrometro, oltre che di una linea di fascio) </a:t>
            </a:r>
            <a:r>
              <a:rPr lang="it-IT" sz="1600" b="1">
                <a:solidFill>
                  <a:srgbClr val="00CC00"/>
                </a:solidFill>
                <a:latin typeface="Arial Unicode MS" pitchFamily="34" charset="-128"/>
              </a:rPr>
              <a:t>l’emittanza massima trasmessa (nello spazio a 6</a:t>
            </a:r>
            <a:r>
              <a:rPr lang="it-IT" sz="1600">
                <a:solidFill>
                  <a:srgbClr val="00CC00"/>
                </a:solidFill>
                <a:latin typeface="Arial Unicode MS" pitchFamily="34" charset="-128"/>
              </a:rPr>
              <a:t> </a:t>
            </a:r>
            <a:r>
              <a:rPr lang="it-IT" sz="1600" b="1">
                <a:solidFill>
                  <a:srgbClr val="00CC00"/>
                </a:solidFill>
                <a:latin typeface="Arial Unicode MS" pitchFamily="34" charset="-128"/>
              </a:rPr>
              <a:t>dimensioni: x, θ, y, φ, l, δ)</a:t>
            </a:r>
            <a:r>
              <a:rPr lang="it-IT" sz="1600" b="1">
                <a:latin typeface="Arial Unicode MS" pitchFamily="34" charset="-128"/>
              </a:rPr>
              <a:t>.</a:t>
            </a:r>
            <a:r>
              <a:rPr lang="it-IT" sz="1600">
                <a:latin typeface="Arial Unicode MS" pitchFamily="34" charset="-128"/>
              </a:rPr>
              <a:t> (</a:t>
            </a:r>
            <a:r>
              <a:rPr lang="it-IT" sz="1600" b="1">
                <a:latin typeface="Arial Unicode MS" pitchFamily="34" charset="-128"/>
              </a:rPr>
              <a:t>Attenzione all’attraversamento di fogli che aumentano l’emittanza</a:t>
            </a:r>
            <a:r>
              <a:rPr lang="it-IT" sz="1600">
                <a:latin typeface="Arial Unicode MS" pitchFamily="34" charset="-128"/>
              </a:rPr>
              <a:t> </a:t>
            </a:r>
            <a:r>
              <a:rPr lang="it-IT" sz="1600" b="1">
                <a:latin typeface="Arial Unicode MS" pitchFamily="34" charset="-128"/>
              </a:rPr>
              <a:t>via lo straggling</a:t>
            </a:r>
            <a:r>
              <a:rPr lang="it-IT" sz="1600">
                <a:latin typeface="Arial Unicode MS" pitchFamily="34" charset="-128"/>
              </a:rPr>
              <a:t>!).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Ovviamente il teorema di Liouville dice che in un sistema conservativo (magnetico) l’emittanza è conservata.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it-IT" sz="1600">
                <a:latin typeface="Arial Unicode MS" pitchFamily="34" charset="-128"/>
              </a:rPr>
              <a:t>Vediamo di applicare la relazione trovata a </a:t>
            </a:r>
            <a:r>
              <a:rPr lang="it-IT" sz="1600" u="sng">
                <a:latin typeface="Arial Unicode MS" pitchFamily="34" charset="-128"/>
              </a:rPr>
              <a:t>MAGNEX </a:t>
            </a:r>
            <a:r>
              <a:rPr lang="it-IT" sz="1600">
                <a:latin typeface="Arial Unicode MS" pitchFamily="34" charset="-128"/>
              </a:rPr>
              <a:t> </a:t>
            </a:r>
            <a:r>
              <a:rPr lang="it-IT" sz="1600" b="1">
                <a:solidFill>
                  <a:srgbClr val="0033CC"/>
                </a:solidFill>
                <a:latin typeface="Arial Unicode MS" pitchFamily="34" charset="-128"/>
              </a:rPr>
              <a:t>(Cicero…)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endParaRPr lang="it-IT" sz="1600">
              <a:solidFill>
                <a:srgbClr val="0033CC"/>
              </a:solidFill>
              <a:latin typeface="Arial Unicode MS" pitchFamily="34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1400">
                <a:latin typeface="Arial Unicode MS" pitchFamily="34" charset="-128"/>
              </a:rPr>
              <a:t>Avendo assunto: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it-IT">
              <a:latin typeface="Arial Unicode MS" pitchFamily="34" charset="-128"/>
            </a:endParaRPr>
          </a:p>
        </p:txBody>
      </p:sp>
      <p:graphicFrame>
        <p:nvGraphicFramePr>
          <p:cNvPr id="542726" name="Object 6"/>
          <p:cNvGraphicFramePr>
            <a:graphicFrameLocks noChangeAspect="1"/>
          </p:cNvGraphicFramePr>
          <p:nvPr/>
        </p:nvGraphicFramePr>
        <p:xfrm>
          <a:off x="2484438" y="4797425"/>
          <a:ext cx="4327525" cy="674688"/>
        </p:xfrm>
        <a:graphic>
          <a:graphicData uri="http://schemas.openxmlformats.org/presentationml/2006/ole">
            <p:oleObj spid="_x0000_s32770" name="Equation" r:id="rId4" imgW="2527200" imgH="393480" progId="Equation.3">
              <p:embed/>
            </p:oleObj>
          </a:graphicData>
        </a:graphic>
      </p:graphicFrame>
      <p:graphicFrame>
        <p:nvGraphicFramePr>
          <p:cNvPr id="542727" name="Object 7"/>
          <p:cNvGraphicFramePr>
            <a:graphicFrameLocks noChangeAspect="1"/>
          </p:cNvGraphicFramePr>
          <p:nvPr/>
        </p:nvGraphicFramePr>
        <p:xfrm>
          <a:off x="323850" y="5661025"/>
          <a:ext cx="3306763" cy="800100"/>
        </p:xfrm>
        <a:graphic>
          <a:graphicData uri="http://schemas.openxmlformats.org/presentationml/2006/ole">
            <p:oleObj spid="_x0000_s32771" name="Equation" r:id="rId5" imgW="2730240" imgH="660240" progId="Equation.3">
              <p:embed/>
            </p:oleObj>
          </a:graphicData>
        </a:graphic>
      </p:graphicFrame>
      <p:sp>
        <p:nvSpPr>
          <p:cNvPr id="542728" name="Text Box 8"/>
          <p:cNvSpPr txBox="1">
            <a:spLocks noChangeArrowheads="1"/>
          </p:cNvSpPr>
          <p:nvPr/>
        </p:nvSpPr>
        <p:spPr bwMode="auto">
          <a:xfrm>
            <a:off x="4572000" y="5734050"/>
            <a:ext cx="42481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solidFill>
                  <a:srgbClr val="FF0000"/>
                </a:solidFill>
                <a:latin typeface="Arial Unicode MS" pitchFamily="34" charset="-128"/>
              </a:rPr>
              <a:t>Attenzione</a:t>
            </a:r>
            <a:r>
              <a:rPr lang="it-IT" sz="1600" b="1">
                <a:latin typeface="Arial Unicode MS" pitchFamily="34" charset="-128"/>
              </a:rPr>
              <a:t>:</a:t>
            </a:r>
            <a:r>
              <a:rPr lang="it-IT" sz="1600" b="1">
                <a:solidFill>
                  <a:srgbClr val="FF0000"/>
                </a:solidFill>
                <a:latin typeface="Arial Unicode MS" pitchFamily="34" charset="-128"/>
              </a:rPr>
              <a:t> </a:t>
            </a:r>
            <a:r>
              <a:rPr lang="it-IT" sz="1600" b="1">
                <a:latin typeface="Arial Unicode MS" pitchFamily="34" charset="-128"/>
              </a:rPr>
              <a:t>la grande accettanza implica </a:t>
            </a:r>
            <a:r>
              <a:rPr lang="it-IT" sz="1600" b="1">
                <a:solidFill>
                  <a:srgbClr val="00CC00"/>
                </a:solidFill>
                <a:latin typeface="Arial Unicode MS" pitchFamily="34" charset="-128"/>
              </a:rPr>
              <a:t>GRANDI ABERRAZIONI !!</a:t>
            </a:r>
            <a:r>
              <a:rPr lang="it-IT" sz="1600" b="1">
                <a:latin typeface="Arial Unicode MS" pitchFamily="34" charset="-128"/>
              </a:rPr>
              <a:t> Che limiteranno fortemente la reale risoluzione.</a:t>
            </a:r>
          </a:p>
        </p:txBody>
      </p:sp>
      <p:sp>
        <p:nvSpPr>
          <p:cNvPr id="542730" name="Rectangle 10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>
                <a:solidFill>
                  <a:srgbClr val="0033CC"/>
                </a:solidFill>
              </a:rPr>
              <a:t>QD lo spettrometro (più) semplice</a:t>
            </a:r>
            <a:br>
              <a:rPr lang="en-US" sz="2800">
                <a:solidFill>
                  <a:srgbClr val="0033CC"/>
                </a:solidFill>
              </a:rPr>
            </a:br>
            <a:r>
              <a:rPr lang="en-US" sz="2800">
                <a:solidFill>
                  <a:srgbClr val="0033CC"/>
                </a:solidFill>
              </a:rPr>
              <a:t>(Risoluzione ed Emittanza)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32803" name="Picture 3" descr="SN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413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2804" name="Rectangle 4"/>
          <p:cNvSpPr>
            <a:spLocks noChangeArrowheads="1"/>
          </p:cNvSpPr>
          <p:nvPr/>
        </p:nvSpPr>
        <p:spPr bwMode="auto">
          <a:xfrm>
            <a:off x="3448050" y="1658938"/>
            <a:ext cx="163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60000"/>
              </a:spcBef>
              <a:buClr>
                <a:schemeClr val="tx1"/>
              </a:buClr>
            </a:pPr>
            <a:r>
              <a:rPr kumimoji="1" lang="en-GB" sz="1400" b="1">
                <a:latin typeface="Times New Roman" pitchFamily="18" charset="0"/>
                <a:cs typeface="Times New Roman" pitchFamily="18" charset="0"/>
              </a:rPr>
              <a:t>E</a:t>
            </a:r>
            <a:r>
              <a:rPr kumimoji="1" lang="en-GB" sz="1400" b="1" baseline="-30000">
                <a:latin typeface="Times New Roman" pitchFamily="18" charset="0"/>
                <a:cs typeface="Times New Roman" pitchFamily="18" charset="0"/>
              </a:rPr>
              <a:t>p</a:t>
            </a:r>
            <a:r>
              <a:rPr kumimoji="1" lang="en-GB" sz="1400" b="1">
                <a:latin typeface="Times New Roman" pitchFamily="18" charset="0"/>
                <a:cs typeface="Times New Roman" pitchFamily="18" charset="0"/>
              </a:rPr>
              <a:t> = 26 MeV</a:t>
            </a:r>
          </a:p>
        </p:txBody>
      </p:sp>
      <p:sp>
        <p:nvSpPr>
          <p:cNvPr id="332805" name="Rectangle 5"/>
          <p:cNvSpPr>
            <a:spLocks noChangeArrowheads="1"/>
          </p:cNvSpPr>
          <p:nvPr/>
        </p:nvSpPr>
        <p:spPr bwMode="auto">
          <a:xfrm>
            <a:off x="1546225" y="906463"/>
            <a:ext cx="160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60000"/>
              </a:spcBef>
              <a:buClr>
                <a:schemeClr val="tx1"/>
              </a:buClr>
            </a:pPr>
            <a:r>
              <a:rPr kumimoji="1" lang="it-IT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Spettrometro </a:t>
            </a:r>
            <a:r>
              <a:rPr kumimoji="1" lang="en-GB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Q3D</a:t>
            </a:r>
          </a:p>
        </p:txBody>
      </p:sp>
      <p:sp>
        <p:nvSpPr>
          <p:cNvPr id="332806" name="Rectangle 6"/>
          <p:cNvSpPr>
            <a:spLocks noChangeArrowheads="1"/>
          </p:cNvSpPr>
          <p:nvPr/>
        </p:nvSpPr>
        <p:spPr bwMode="auto">
          <a:xfrm>
            <a:off x="5724525" y="1557338"/>
            <a:ext cx="226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1" lang="en-GB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kumimoji="1" lang="it-IT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 (FWHM)  </a:t>
            </a:r>
            <a:r>
              <a:rPr kumimoji="1" lang="en-GB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8 keV</a:t>
            </a:r>
            <a:r>
              <a:rPr kumimoji="1" lang="en-US" sz="1100">
                <a:latin typeface="Times New Roman" pitchFamily="18" charset="0"/>
              </a:rPr>
              <a:t> </a:t>
            </a:r>
            <a:endParaRPr kumimoji="1" lang="en-US" sz="2400">
              <a:latin typeface="Times New Roman" pitchFamily="18" charset="0"/>
            </a:endParaRPr>
          </a:p>
        </p:txBody>
      </p:sp>
      <p:pic>
        <p:nvPicPr>
          <p:cNvPr id="332807" name="Picture 7" descr="1"/>
          <p:cNvPicPr>
            <a:picLocks noChangeAspect="1" noChangeArrowheads="1"/>
          </p:cNvPicPr>
          <p:nvPr/>
        </p:nvPicPr>
        <p:blipFill>
          <a:blip r:embed="rId4" cstate="print"/>
          <a:srcRect t="1961" b="6668"/>
          <a:stretch>
            <a:fillRect/>
          </a:stretch>
        </p:blipFill>
        <p:spPr bwMode="auto">
          <a:xfrm>
            <a:off x="203200" y="3894138"/>
            <a:ext cx="8605838" cy="1871662"/>
          </a:xfrm>
          <a:prstGeom prst="rect">
            <a:avLst/>
          </a:prstGeom>
          <a:noFill/>
        </p:spPr>
      </p:pic>
      <p:sp>
        <p:nvSpPr>
          <p:cNvPr id="332808" name="Text Box 8"/>
          <p:cNvSpPr txBox="1">
            <a:spLocks noChangeArrowheads="1"/>
          </p:cNvSpPr>
          <p:nvPr/>
        </p:nvSpPr>
        <p:spPr bwMode="auto">
          <a:xfrm>
            <a:off x="871538" y="5348288"/>
            <a:ext cx="66849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endParaRPr kumimoji="1" lang="it-IT" sz="3600" b="1">
              <a:solidFill>
                <a:schemeClr val="bg2"/>
              </a:solidFill>
              <a:latin typeface="Garamond" pitchFamily="18" charset="0"/>
            </a:endParaRPr>
          </a:p>
        </p:txBody>
      </p:sp>
      <p:sp>
        <p:nvSpPr>
          <p:cNvPr id="332809" name="Text Box 9"/>
          <p:cNvSpPr txBox="1">
            <a:spLocks noChangeArrowheads="1"/>
          </p:cNvSpPr>
          <p:nvPr/>
        </p:nvSpPr>
        <p:spPr bwMode="auto">
          <a:xfrm>
            <a:off x="2208213" y="3946525"/>
            <a:ext cx="1754187" cy="942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kumimoji="1" lang="it-IT" sz="1400" b="1" baseline="30000">
                <a:latin typeface="Garamond" pitchFamily="18" charset="0"/>
              </a:rPr>
              <a:t>45</a:t>
            </a:r>
            <a:r>
              <a:rPr kumimoji="1" lang="it-IT" sz="1400" b="1">
                <a:latin typeface="Garamond" pitchFamily="18" charset="0"/>
              </a:rPr>
              <a:t>Sc(p,t)</a:t>
            </a:r>
            <a:r>
              <a:rPr kumimoji="1" lang="it-IT" sz="1400" b="1" baseline="30000">
                <a:latin typeface="Garamond" pitchFamily="18" charset="0"/>
              </a:rPr>
              <a:t>43</a:t>
            </a:r>
            <a:r>
              <a:rPr kumimoji="1" lang="it-IT" sz="1400" b="1">
                <a:latin typeface="Garamond" pitchFamily="18" charset="0"/>
              </a:rPr>
              <a:t>Sc</a:t>
            </a:r>
          </a:p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kumimoji="1" lang="it-IT" sz="1400" b="1">
                <a:latin typeface="Garamond" pitchFamily="18" charset="0"/>
              </a:rPr>
              <a:t>Ep=52 MeV</a:t>
            </a:r>
          </a:p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kumimoji="1" lang="it-IT" sz="1400" b="1">
                <a:latin typeface="Garamond" pitchFamily="18" charset="0"/>
                <a:sym typeface="Symbol" pitchFamily="18" charset="2"/>
              </a:rPr>
              <a:t></a:t>
            </a:r>
            <a:r>
              <a:rPr kumimoji="1" lang="it-IT" sz="1400" b="1" baseline="-25000">
                <a:latin typeface="Garamond" pitchFamily="18" charset="0"/>
                <a:sym typeface="Symbol" pitchFamily="18" charset="2"/>
              </a:rPr>
              <a:t>L</a:t>
            </a:r>
            <a:r>
              <a:rPr kumimoji="1" lang="it-IT" sz="1400" b="1">
                <a:latin typeface="Garamond" pitchFamily="18" charset="0"/>
                <a:sym typeface="Symbol" pitchFamily="18" charset="2"/>
              </a:rPr>
              <a:t>=6</a:t>
            </a:r>
            <a:endParaRPr kumimoji="1" lang="en-GB" sz="1400" b="1">
              <a:latin typeface="Garamond" pitchFamily="18" charset="0"/>
            </a:endParaRPr>
          </a:p>
        </p:txBody>
      </p:sp>
      <p:sp>
        <p:nvSpPr>
          <p:cNvPr id="332810" name="Rectangle 10"/>
          <p:cNvSpPr>
            <a:spLocks noChangeArrowheads="1"/>
          </p:cNvSpPr>
          <p:nvPr/>
        </p:nvSpPr>
        <p:spPr bwMode="auto">
          <a:xfrm>
            <a:off x="1384300" y="3600450"/>
            <a:ext cx="1606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60000"/>
              </a:spcBef>
              <a:buClr>
                <a:schemeClr val="tx1"/>
              </a:buClr>
            </a:pPr>
            <a:r>
              <a:rPr kumimoji="1" lang="it-IT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Rivelatori al silicio</a:t>
            </a:r>
            <a:endParaRPr kumimoji="1" lang="en-GB" sz="1400" b="1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2811" name="Rectangle 11"/>
          <p:cNvSpPr>
            <a:spLocks noChangeArrowheads="1"/>
          </p:cNvSpPr>
          <p:nvPr/>
        </p:nvSpPr>
        <p:spPr bwMode="auto">
          <a:xfrm>
            <a:off x="5384800" y="4084638"/>
            <a:ext cx="2362200" cy="4429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1" lang="en-GB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kumimoji="1" lang="it-IT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 (FWHM)  </a:t>
            </a:r>
            <a:r>
              <a:rPr kumimoji="1" lang="it-IT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70</a:t>
            </a:r>
            <a:r>
              <a:rPr kumimoji="1" lang="en-GB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keV</a:t>
            </a:r>
            <a:endParaRPr kumimoji="1" lang="it-IT" sz="1200" b="1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sz="1100">
                <a:latin typeface="Times New Roman" pitchFamily="18" charset="0"/>
              </a:rPr>
              <a:t> </a:t>
            </a:r>
            <a:endParaRPr kumimoji="1" lang="en-US" sz="2400">
              <a:latin typeface="Times New Roman" pitchFamily="18" charset="0"/>
            </a:endParaRPr>
          </a:p>
        </p:txBody>
      </p:sp>
      <p:sp>
        <p:nvSpPr>
          <p:cNvPr id="332812" name="Rectangle 12"/>
          <p:cNvSpPr>
            <a:spLocks noChangeArrowheads="1"/>
          </p:cNvSpPr>
          <p:nvPr/>
        </p:nvSpPr>
        <p:spPr bwMode="auto">
          <a:xfrm>
            <a:off x="6499225" y="6481763"/>
            <a:ext cx="246734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 smtClean="0">
                <a:solidFill>
                  <a:schemeClr val="accent2"/>
                </a:solidFill>
              </a:rPr>
              <a:t>A.Cunsolo</a:t>
            </a:r>
            <a:r>
              <a:rPr lang="en-US" i="1" dirty="0" smtClean="0">
                <a:solidFill>
                  <a:schemeClr val="accent2"/>
                </a:solidFill>
              </a:rPr>
              <a:t>  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332815" name="Rectangle 15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>
                <a:solidFill>
                  <a:srgbClr val="0033CC"/>
                </a:solidFill>
              </a:rPr>
              <a:t>Risoluzione in energia : Spettr. Magn. – Riv. Silicio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485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it-IT" sz="2800" b="1">
                <a:solidFill>
                  <a:srgbClr val="000066"/>
                </a:solidFill>
                <a:latin typeface="Times New Roman" pitchFamily="18" charset="0"/>
              </a:rPr>
              <a:t>Potere di filtro di uno spettrometro magnetico</a:t>
            </a:r>
          </a:p>
        </p:txBody>
      </p:sp>
      <p:pic>
        <p:nvPicPr>
          <p:cNvPr id="334851" name="Picture 3" descr="19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295400"/>
            <a:ext cx="5942013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6908800" y="1506538"/>
            <a:ext cx="60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>
                <a:solidFill>
                  <a:srgbClr val="FF0000"/>
                </a:solidFill>
                <a:latin typeface="Times New Roman" pitchFamily="18" charset="0"/>
              </a:rPr>
              <a:t>GS</a:t>
            </a:r>
            <a:endParaRPr lang="en-GB" sz="1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2743200" y="1335088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baseline="30000">
                <a:latin typeface="Times New Roman" pitchFamily="18" charset="0"/>
              </a:rPr>
              <a:t>19</a:t>
            </a:r>
            <a:r>
              <a:rPr lang="it-IT" sz="2000" b="1">
                <a:latin typeface="Times New Roman" pitchFamily="18" charset="0"/>
              </a:rPr>
              <a:t>F(</a:t>
            </a:r>
            <a:r>
              <a:rPr lang="it-IT" sz="2000" b="1" baseline="30000">
                <a:latin typeface="Times New Roman" pitchFamily="18" charset="0"/>
              </a:rPr>
              <a:t>7</a:t>
            </a:r>
            <a:r>
              <a:rPr lang="it-IT" sz="2000" b="1">
                <a:latin typeface="Times New Roman" pitchFamily="18" charset="0"/>
              </a:rPr>
              <a:t>Li,</a:t>
            </a:r>
            <a:r>
              <a:rPr lang="it-IT" sz="2000" b="1" baseline="30000">
                <a:latin typeface="Times New Roman" pitchFamily="18" charset="0"/>
              </a:rPr>
              <a:t>7</a:t>
            </a:r>
            <a:r>
              <a:rPr lang="it-IT" sz="2000" b="1">
                <a:latin typeface="Times New Roman" pitchFamily="18" charset="0"/>
              </a:rPr>
              <a:t>Be)</a:t>
            </a:r>
            <a:r>
              <a:rPr lang="it-IT" sz="2000" b="1" baseline="30000">
                <a:latin typeface="Times New Roman" pitchFamily="18" charset="0"/>
              </a:rPr>
              <a:t>19</a:t>
            </a:r>
            <a:r>
              <a:rPr lang="it-IT" sz="2000" b="1">
                <a:latin typeface="Times New Roman" pitchFamily="18" charset="0"/>
              </a:rPr>
              <a:t>O</a:t>
            </a:r>
            <a:endParaRPr lang="en-GB" sz="2000" b="1">
              <a:latin typeface="Times New Roman" pitchFamily="18" charset="0"/>
            </a:endParaRP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2743200" y="1792288"/>
            <a:ext cx="193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1600" i="1">
                <a:latin typeface="Times New Roman" pitchFamily="18" charset="0"/>
              </a:rPr>
              <a:t>E= 8A MeV</a:t>
            </a:r>
          </a:p>
          <a:p>
            <a:r>
              <a:rPr lang="it-IT" sz="2000" b="1" i="1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 = 0</a:t>
            </a:r>
            <a:r>
              <a:rPr lang="it-IT" sz="2400">
                <a:latin typeface="Times New Roman" pitchFamily="18" charset="0"/>
              </a:rPr>
              <a:t> </a:t>
            </a:r>
            <a:endParaRPr lang="en-GB" sz="2400">
              <a:latin typeface="Times New Roman" pitchFamily="18" charset="0"/>
            </a:endParaRPr>
          </a:p>
        </p:txBody>
      </p:sp>
      <p:sp>
        <p:nvSpPr>
          <p:cNvPr id="334855" name="Text Box 7"/>
          <p:cNvSpPr txBox="1">
            <a:spLocks noChangeArrowheads="1"/>
          </p:cNvSpPr>
          <p:nvPr/>
        </p:nvSpPr>
        <p:spPr bwMode="auto">
          <a:xfrm>
            <a:off x="7315200" y="2535238"/>
            <a:ext cx="81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>
                <a:solidFill>
                  <a:srgbClr val="FF0000"/>
                </a:solidFill>
                <a:latin typeface="Times New Roman" pitchFamily="18" charset="0"/>
              </a:rPr>
              <a:t>0.095</a:t>
            </a:r>
            <a:endParaRPr lang="en-GB" sz="1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34856" name="Line 8"/>
          <p:cNvSpPr>
            <a:spLocks noChangeShapeType="1"/>
          </p:cNvSpPr>
          <p:nvPr/>
        </p:nvSpPr>
        <p:spPr bwMode="auto">
          <a:xfrm rot="-1880612">
            <a:off x="6502400" y="2592388"/>
            <a:ext cx="1588" cy="685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34857" name="Text Box 9"/>
          <p:cNvSpPr txBox="1">
            <a:spLocks noChangeArrowheads="1"/>
          </p:cNvSpPr>
          <p:nvPr/>
        </p:nvSpPr>
        <p:spPr bwMode="auto">
          <a:xfrm>
            <a:off x="6604000" y="2192338"/>
            <a:ext cx="711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>
                <a:solidFill>
                  <a:srgbClr val="FF0000"/>
                </a:solidFill>
                <a:latin typeface="Times New Roman" pitchFamily="18" charset="0"/>
              </a:rPr>
              <a:t>GS*</a:t>
            </a:r>
            <a:endParaRPr lang="en-GB" sz="1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34858" name="Line 10"/>
          <p:cNvSpPr>
            <a:spLocks noChangeShapeType="1"/>
          </p:cNvSpPr>
          <p:nvPr/>
        </p:nvSpPr>
        <p:spPr bwMode="auto">
          <a:xfrm>
            <a:off x="6908800" y="2420938"/>
            <a:ext cx="0" cy="1143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34859" name="Line 11"/>
          <p:cNvSpPr>
            <a:spLocks noChangeShapeType="1"/>
          </p:cNvSpPr>
          <p:nvPr/>
        </p:nvSpPr>
        <p:spPr bwMode="auto">
          <a:xfrm rot="978487">
            <a:off x="7342188" y="2765425"/>
            <a:ext cx="3175" cy="8001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34860" name="Text Box 12"/>
          <p:cNvSpPr txBox="1">
            <a:spLocks noChangeArrowheads="1"/>
          </p:cNvSpPr>
          <p:nvPr/>
        </p:nvSpPr>
        <p:spPr bwMode="auto">
          <a:xfrm>
            <a:off x="5689600" y="2363788"/>
            <a:ext cx="101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>
                <a:solidFill>
                  <a:srgbClr val="FF0000"/>
                </a:solidFill>
                <a:latin typeface="Times New Roman" pitchFamily="18" charset="0"/>
              </a:rPr>
              <a:t>0.095*</a:t>
            </a:r>
            <a:endParaRPr lang="en-GB" sz="1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34861" name="Text Box 13"/>
          <p:cNvSpPr txBox="1">
            <a:spLocks noChangeArrowheads="1"/>
          </p:cNvSpPr>
          <p:nvPr/>
        </p:nvSpPr>
        <p:spPr bwMode="auto">
          <a:xfrm rot="-5400000">
            <a:off x="1411288" y="3236912"/>
            <a:ext cx="1201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>
                <a:latin typeface="Times New Roman" pitchFamily="18" charset="0"/>
              </a:rPr>
              <a:t>Counts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334862" name="Text Box 14"/>
          <p:cNvSpPr txBox="1">
            <a:spLocks noChangeArrowheads="1"/>
          </p:cNvSpPr>
          <p:nvPr/>
        </p:nvSpPr>
        <p:spPr bwMode="auto">
          <a:xfrm>
            <a:off x="4673600" y="4364038"/>
            <a:ext cx="162560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>
                <a:latin typeface="Times New Roman" pitchFamily="18" charset="0"/>
              </a:rPr>
              <a:t>Channel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334863" name="Rectangle 15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 smtClean="0">
                <a:solidFill>
                  <a:schemeClr val="accent2"/>
                </a:solidFill>
              </a:rPr>
              <a:t>A.Cunsolo</a:t>
            </a:r>
            <a:r>
              <a:rPr lang="en-US" i="1" dirty="0" smtClean="0">
                <a:solidFill>
                  <a:schemeClr val="accent2"/>
                </a:solidFill>
              </a:rPr>
              <a:t>    </a:t>
            </a:r>
            <a:r>
              <a:rPr lang="en-US" i="1" dirty="0" smtClean="0"/>
              <a:t>Pisa   2010</a:t>
            </a:r>
            <a:endParaRPr lang="it-IT" i="1" dirty="0"/>
          </a:p>
        </p:txBody>
      </p:sp>
      <p:sp>
        <p:nvSpPr>
          <p:cNvPr id="334864" name="Rectangle 16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>
                <a:solidFill>
                  <a:srgbClr val="0033CC"/>
                </a:solidFill>
              </a:rPr>
              <a:t>Potere di filtro di uno spettrometro magnetico</a:t>
            </a:r>
          </a:p>
        </p:txBody>
      </p:sp>
      <p:sp>
        <p:nvSpPr>
          <p:cNvPr id="334865" name="Rectangle 17"/>
          <p:cNvSpPr>
            <a:spLocks noChangeArrowheads="1"/>
          </p:cNvSpPr>
          <p:nvPr/>
        </p:nvSpPr>
        <p:spPr bwMode="auto">
          <a:xfrm>
            <a:off x="755650" y="4724400"/>
            <a:ext cx="7416800" cy="1635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/>
              <a:t>La misura a </a:t>
            </a:r>
            <a:r>
              <a:rPr lang="it-IT">
                <a:solidFill>
                  <a:srgbClr val="FF0000"/>
                </a:solidFill>
              </a:rPr>
              <a:t>zero gradi</a:t>
            </a:r>
            <a:r>
              <a:rPr lang="it-IT"/>
              <a:t> ( nel fascio…) con alto potere di filtro,di solito</a:t>
            </a:r>
          </a:p>
          <a:p>
            <a:pPr algn="ctr"/>
            <a:r>
              <a:rPr lang="it-IT"/>
              <a:t> necessita di un Recoil Mass Spectrometer,</a:t>
            </a:r>
          </a:p>
          <a:p>
            <a:pPr algn="ctr"/>
            <a:r>
              <a:rPr lang="it-IT"/>
              <a:t> a meno che lo ione ed il fascio abbiano  rigidità magnetica </a:t>
            </a:r>
          </a:p>
          <a:p>
            <a:pPr algn="ctr"/>
            <a:r>
              <a:rPr lang="it-IT"/>
              <a:t>sufficientemente distinte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90A1-F20B-4CB8-8A26-E4E926B1ADDF}" type="slidenum">
              <a:rPr lang="en-US"/>
              <a:pPr/>
              <a:t>28</a:t>
            </a:fld>
            <a:endParaRPr lang="en-US"/>
          </a:p>
        </p:txBody>
      </p:sp>
      <p:sp>
        <p:nvSpPr>
          <p:cNvPr id="487427" name="Rectangle 3"/>
          <p:cNvSpPr>
            <a:spLocks noChangeArrowheads="1"/>
          </p:cNvSpPr>
          <p:nvPr/>
        </p:nvSpPr>
        <p:spPr bwMode="auto">
          <a:xfrm>
            <a:off x="6499225" y="6481763"/>
            <a:ext cx="233910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2010</a:t>
            </a:r>
            <a:endParaRPr lang="it-IT" i="1" dirty="0"/>
          </a:p>
        </p:txBody>
      </p:sp>
      <p:sp>
        <p:nvSpPr>
          <p:cNvPr id="487428" name="Rectangle 4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 dirty="0">
                <a:solidFill>
                  <a:srgbClr val="0033CC"/>
                </a:solidFill>
              </a:rPr>
              <a:t/>
            </a:r>
            <a:br>
              <a:rPr lang="en-US" sz="2800" dirty="0">
                <a:solidFill>
                  <a:srgbClr val="0033CC"/>
                </a:solidFill>
              </a:rPr>
            </a:br>
            <a:r>
              <a:rPr lang="en-US" sz="2800" dirty="0" err="1">
                <a:solidFill>
                  <a:srgbClr val="0033CC"/>
                </a:solidFill>
              </a:rPr>
              <a:t>Altri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esempi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di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Spettrometri</a:t>
            </a:r>
            <a:r>
              <a:rPr lang="en-US" sz="2800" dirty="0">
                <a:solidFill>
                  <a:srgbClr val="0033CC"/>
                </a:solidFill>
              </a:rPr>
              <a:t> (JAPAN </a:t>
            </a:r>
            <a:r>
              <a:rPr lang="en-US" sz="2800" dirty="0" smtClean="0">
                <a:solidFill>
                  <a:srgbClr val="0033CC"/>
                </a:solidFill>
              </a:rPr>
              <a:t>)</a:t>
            </a:r>
            <a:r>
              <a:rPr lang="en-US" sz="2800" dirty="0">
                <a:solidFill>
                  <a:srgbClr val="0033CC"/>
                </a:solidFill>
              </a:rPr>
              <a:t/>
            </a:r>
            <a:br>
              <a:rPr lang="en-US" sz="2800" dirty="0">
                <a:solidFill>
                  <a:srgbClr val="0033CC"/>
                </a:solidFill>
              </a:rPr>
            </a:br>
            <a:endParaRPr lang="en-US" sz="2800" dirty="0">
              <a:solidFill>
                <a:srgbClr val="0033CC"/>
              </a:solidFill>
            </a:endParaRPr>
          </a:p>
        </p:txBody>
      </p:sp>
      <p:sp>
        <p:nvSpPr>
          <p:cNvPr id="487431" name="Rectangle 7"/>
          <p:cNvSpPr>
            <a:spLocks noChangeArrowheads="1"/>
          </p:cNvSpPr>
          <p:nvPr/>
        </p:nvSpPr>
        <p:spPr bwMode="auto">
          <a:xfrm>
            <a:off x="6011863" y="27813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87432" name="Rectangle 8"/>
          <p:cNvSpPr>
            <a:spLocks noChangeArrowheads="1"/>
          </p:cNvSpPr>
          <p:nvPr/>
        </p:nvSpPr>
        <p:spPr bwMode="auto">
          <a:xfrm>
            <a:off x="5757863" y="1449388"/>
            <a:ext cx="3311525" cy="46212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/>
              <a:t>Angolo solido 6 msr</a:t>
            </a:r>
          </a:p>
          <a:p>
            <a:pPr algn="ctr"/>
            <a:endParaRPr lang="it-IT"/>
          </a:p>
          <a:p>
            <a:pPr algn="ctr"/>
            <a:r>
              <a:rPr lang="it-IT"/>
              <a:t>Range in Energia 20%</a:t>
            </a:r>
          </a:p>
          <a:p>
            <a:pPr algn="ctr"/>
            <a:endParaRPr lang="it-IT"/>
          </a:p>
          <a:p>
            <a:pPr algn="ctr"/>
            <a:r>
              <a:rPr lang="it-IT"/>
              <a:t>Potere risolutivo in p 7400</a:t>
            </a:r>
          </a:p>
          <a:p>
            <a:pPr algn="ctr"/>
            <a:endParaRPr lang="it-IT"/>
          </a:p>
          <a:p>
            <a:pPr algn="ctr"/>
            <a:r>
              <a:rPr lang="it-IT" sz="2400">
                <a:solidFill>
                  <a:srgbClr val="FF0000"/>
                </a:solidFill>
              </a:rPr>
              <a:t>Strumento raffinatissimo</a:t>
            </a:r>
          </a:p>
          <a:p>
            <a:pPr algn="ctr"/>
            <a:r>
              <a:rPr lang="it-IT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it-IT" sz="3200">
                <a:solidFill>
                  <a:srgbClr val="FF0000"/>
                </a:solidFill>
              </a:rPr>
              <a:t>JEN FORTE !!</a:t>
            </a:r>
          </a:p>
          <a:p>
            <a:pPr algn="ctr"/>
            <a:endParaRPr lang="it-IT">
              <a:solidFill>
                <a:srgbClr val="FF0000"/>
              </a:solidFill>
            </a:endParaRPr>
          </a:p>
          <a:p>
            <a:pPr algn="ctr"/>
            <a:r>
              <a:rPr lang="it-IT"/>
              <a:t>Sugiyama et al.NIM187(1981)25</a:t>
            </a:r>
          </a:p>
        </p:txBody>
      </p:sp>
      <p:pic>
        <p:nvPicPr>
          <p:cNvPr id="487438" name="Picture 14" descr="fig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5538"/>
            <a:ext cx="5675313" cy="5291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8AFE-D889-4806-8B49-D72E7CA14E31}" type="slidenum">
              <a:rPr lang="en-US"/>
              <a:pPr/>
              <a:t>29</a:t>
            </a:fld>
            <a:endParaRPr lang="en-US"/>
          </a:p>
        </p:txBody>
      </p:sp>
      <p:sp>
        <p:nvSpPr>
          <p:cNvPr id="483331" name="Rectangle 3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483332" name="Rectangle 4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>
                <a:solidFill>
                  <a:srgbClr val="0033CC"/>
                </a:solidFill>
              </a:rPr>
              <a:t/>
            </a:r>
            <a:br>
              <a:rPr lang="en-US" sz="2800">
                <a:solidFill>
                  <a:srgbClr val="0033CC"/>
                </a:solidFill>
              </a:rPr>
            </a:br>
            <a:r>
              <a:rPr lang="en-US" sz="2800">
                <a:solidFill>
                  <a:srgbClr val="0033CC"/>
                </a:solidFill>
              </a:rPr>
              <a:t>Perché </a:t>
            </a:r>
            <a:r>
              <a:rPr lang="en-US" sz="2800">
                <a:solidFill>
                  <a:srgbClr val="FF0000"/>
                </a:solidFill>
              </a:rPr>
              <a:t>oggi</a:t>
            </a:r>
            <a:r>
              <a:rPr lang="en-US" sz="2800">
                <a:solidFill>
                  <a:srgbClr val="0033CC"/>
                </a:solidFill>
              </a:rPr>
              <a:t> Apparati Magnetici ?</a:t>
            </a:r>
            <a:br>
              <a:rPr lang="en-US" sz="2800">
                <a:solidFill>
                  <a:srgbClr val="0033CC"/>
                </a:solidFill>
              </a:rPr>
            </a:br>
            <a:endParaRPr lang="en-US" sz="2800">
              <a:solidFill>
                <a:srgbClr val="0033CC"/>
              </a:solidFill>
            </a:endParaRPr>
          </a:p>
        </p:txBody>
      </p:sp>
      <p:sp>
        <p:nvSpPr>
          <p:cNvPr id="483336" name="Rectangle 8"/>
          <p:cNvSpPr>
            <a:spLocks noChangeArrowheads="1"/>
          </p:cNvSpPr>
          <p:nvPr/>
        </p:nvSpPr>
        <p:spPr bwMode="auto">
          <a:xfrm>
            <a:off x="0" y="1196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>
                <a:solidFill>
                  <a:srgbClr val="000066"/>
                </a:solidFill>
              </a:rPr>
              <a:t>  In reazioni con Nuclei Pesanti ad energie non relativistiche</a:t>
            </a:r>
          </a:p>
        </p:txBody>
      </p:sp>
      <p:sp>
        <p:nvSpPr>
          <p:cNvPr id="483337" name="Rectangle 9"/>
          <p:cNvSpPr>
            <a:spLocks noChangeArrowheads="1"/>
          </p:cNvSpPr>
          <p:nvPr/>
        </p:nvSpPr>
        <p:spPr bwMode="auto">
          <a:xfrm>
            <a:off x="323850" y="1989138"/>
            <a:ext cx="7921625" cy="4176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FontTx/>
              <a:buChar char="•"/>
            </a:pPr>
            <a:r>
              <a:rPr lang="it-IT" sz="2800" b="1" dirty="0">
                <a:solidFill>
                  <a:srgbClr val="33CC33"/>
                </a:solidFill>
              </a:rPr>
              <a:t>Con fasci stabili</a:t>
            </a:r>
          </a:p>
          <a:p>
            <a:pPr algn="ctr">
              <a:buFontTx/>
              <a:buChar char="•"/>
            </a:pPr>
            <a:r>
              <a:rPr lang="it-IT" sz="2800" dirty="0"/>
              <a:t>Spettroscopia dei nuclei pesanti</a:t>
            </a:r>
          </a:p>
          <a:p>
            <a:pPr algn="ctr">
              <a:buFontTx/>
              <a:buChar char="•"/>
            </a:pPr>
            <a:r>
              <a:rPr lang="it-IT" sz="2800" dirty="0"/>
              <a:t>Astrofisica Nucleare</a:t>
            </a:r>
          </a:p>
          <a:p>
            <a:pPr algn="ctr">
              <a:buFontTx/>
              <a:buChar char="•"/>
            </a:pPr>
            <a:endParaRPr lang="it-IT" sz="2800" dirty="0"/>
          </a:p>
          <a:p>
            <a:pPr algn="ctr">
              <a:buFontTx/>
              <a:buChar char="•"/>
            </a:pPr>
            <a:r>
              <a:rPr lang="it-IT" sz="2800" b="1" dirty="0">
                <a:solidFill>
                  <a:srgbClr val="FF0000"/>
                </a:solidFill>
              </a:rPr>
              <a:t>Con fasci radioattivi</a:t>
            </a:r>
          </a:p>
          <a:p>
            <a:pPr algn="ctr">
              <a:buFontTx/>
              <a:buChar char="•"/>
            </a:pPr>
            <a:r>
              <a:rPr lang="it-IT" sz="2800" dirty="0"/>
              <a:t>Fisica dello </a:t>
            </a:r>
            <a:r>
              <a:rPr lang="it-IT" sz="2800" dirty="0" err="1"/>
              <a:t>Spin</a:t>
            </a:r>
            <a:r>
              <a:rPr lang="it-IT" sz="2800" dirty="0"/>
              <a:t> Isotopico</a:t>
            </a:r>
          </a:p>
          <a:p>
            <a:pPr algn="ctr">
              <a:buFontTx/>
              <a:buChar char="•"/>
            </a:pPr>
            <a:r>
              <a:rPr lang="it-IT" sz="2800" dirty="0"/>
              <a:t>Spettroscopia e meccanismi di reazione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0E05-CAA8-4688-96EE-339507ED2B4B}" type="slidenum">
              <a:rPr lang="en-US"/>
              <a:pPr/>
              <a:t>30</a:t>
            </a:fld>
            <a:endParaRPr lang="en-US"/>
          </a:p>
        </p:txBody>
      </p:sp>
      <p:sp>
        <p:nvSpPr>
          <p:cNvPr id="532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341438"/>
            <a:ext cx="3505200" cy="685800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Blip>
                <a:blip r:embed="rId3"/>
              </a:buBlip>
            </a:pPr>
            <a:r>
              <a:rPr lang="it-IT" sz="2200" b="1">
                <a:latin typeface="Garamond" pitchFamily="18" charset="0"/>
              </a:rPr>
              <a:t>Alta densità di stati anche a bassa energia di eccitazione                 </a:t>
            </a:r>
            <a:endParaRPr lang="it-IT" sz="2800"/>
          </a:p>
        </p:txBody>
      </p:sp>
      <p:sp>
        <p:nvSpPr>
          <p:cNvPr id="532484" name="AutoShape 4"/>
          <p:cNvSpPr>
            <a:spLocks noChangeArrowheads="1"/>
          </p:cNvSpPr>
          <p:nvPr/>
        </p:nvSpPr>
        <p:spPr bwMode="auto">
          <a:xfrm rot="-5479894">
            <a:off x="4610100" y="1257300"/>
            <a:ext cx="228600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32485" name="Rectangle 5"/>
          <p:cNvSpPr>
            <a:spLocks noChangeArrowheads="1"/>
          </p:cNvSpPr>
          <p:nvPr/>
        </p:nvSpPr>
        <p:spPr bwMode="auto">
          <a:xfrm>
            <a:off x="5181600" y="1371600"/>
            <a:ext cx="396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60000"/>
              </a:spcBef>
              <a:buClr>
                <a:schemeClr val="tx1"/>
              </a:buClr>
              <a:buFontTx/>
              <a:buBlip>
                <a:blip r:embed="rId3"/>
              </a:buBlip>
            </a:pPr>
            <a:r>
              <a:rPr lang="it-IT" sz="2000" b="1">
                <a:latin typeface="Garamond" pitchFamily="18" charset="0"/>
              </a:rPr>
              <a:t>Alta risoluzione in energia (fasci forniti da acceleratori elettrostatici, bersagli sottili e rivelatori adeguati)</a:t>
            </a:r>
          </a:p>
        </p:txBody>
      </p:sp>
      <p:sp>
        <p:nvSpPr>
          <p:cNvPr id="532486" name="Rectangle 6"/>
          <p:cNvSpPr>
            <a:spLocks noChangeArrowheads="1"/>
          </p:cNvSpPr>
          <p:nvPr/>
        </p:nvSpPr>
        <p:spPr bwMode="auto">
          <a:xfrm>
            <a:off x="539750" y="2636838"/>
            <a:ext cx="374491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60000"/>
              </a:spcBef>
              <a:buClr>
                <a:schemeClr val="tx1"/>
              </a:buClr>
              <a:buFontTx/>
              <a:buBlip>
                <a:blip r:embed="rId3"/>
              </a:buBlip>
            </a:pPr>
            <a:r>
              <a:rPr lang="it-IT" sz="2000" b="1">
                <a:latin typeface="Garamond" pitchFamily="18" charset="0"/>
              </a:rPr>
              <a:t>InformazioneSpettroscopica distribuita su molte transizioni, spesso popolate solo debolmente </a:t>
            </a:r>
          </a:p>
        </p:txBody>
      </p:sp>
      <p:sp>
        <p:nvSpPr>
          <p:cNvPr id="532487" name="AutoShape 7"/>
          <p:cNvSpPr>
            <a:spLocks noChangeArrowheads="1"/>
          </p:cNvSpPr>
          <p:nvPr/>
        </p:nvSpPr>
        <p:spPr bwMode="auto">
          <a:xfrm rot="-5479894">
            <a:off x="4686300" y="2705100"/>
            <a:ext cx="228600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32488" name="Rectangle 8"/>
          <p:cNvSpPr>
            <a:spLocks noChangeArrowheads="1"/>
          </p:cNvSpPr>
          <p:nvPr/>
        </p:nvSpPr>
        <p:spPr bwMode="auto">
          <a:xfrm>
            <a:off x="5334000" y="2743200"/>
            <a:ext cx="3810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60000"/>
              </a:spcBef>
              <a:buClr>
                <a:schemeClr val="tx1"/>
              </a:buClr>
              <a:buFontTx/>
              <a:buBlip>
                <a:blip r:embed="rId3"/>
              </a:buBlip>
            </a:pPr>
            <a:r>
              <a:rPr lang="it-IT" sz="2000" b="1">
                <a:latin typeface="Garamond" pitchFamily="18" charset="0"/>
              </a:rPr>
              <a:t>Fasci di alta intensità, unitamente ad apparati di rivelazione molto selettivi ed efficienti </a:t>
            </a:r>
          </a:p>
        </p:txBody>
      </p:sp>
      <p:sp>
        <p:nvSpPr>
          <p:cNvPr id="532489" name="AutoShape 9"/>
          <p:cNvSpPr>
            <a:spLocks noChangeArrowheads="1"/>
          </p:cNvSpPr>
          <p:nvPr/>
        </p:nvSpPr>
        <p:spPr bwMode="auto">
          <a:xfrm>
            <a:off x="4643438" y="4076700"/>
            <a:ext cx="228600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32490" name="Rectangle 10"/>
          <p:cNvSpPr>
            <a:spLocks noChangeArrowheads="1"/>
          </p:cNvSpPr>
          <p:nvPr/>
        </p:nvSpPr>
        <p:spPr bwMode="auto">
          <a:xfrm>
            <a:off x="1619250" y="5157788"/>
            <a:ext cx="64087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60000"/>
              </a:spcBef>
              <a:buClr>
                <a:schemeClr val="tx1"/>
              </a:buClr>
              <a:buFontTx/>
              <a:buBlip>
                <a:blip r:embed="rId3"/>
              </a:buBlip>
            </a:pPr>
            <a:r>
              <a:rPr lang="it-IT" sz="2000" b="1" dirty="0">
                <a:solidFill>
                  <a:srgbClr val="CC0000"/>
                </a:solidFill>
                <a:latin typeface="Garamond" pitchFamily="18" charset="0"/>
              </a:rPr>
              <a:t> Spettrometri Magnetici moderni con alta risoluzione sembrano una buona </a:t>
            </a:r>
            <a:r>
              <a:rPr lang="it-IT" sz="2000" b="1" dirty="0" smtClean="0">
                <a:solidFill>
                  <a:srgbClr val="CC0000"/>
                </a:solidFill>
                <a:latin typeface="Garamond" pitchFamily="18" charset="0"/>
              </a:rPr>
              <a:t>scelta</a:t>
            </a:r>
            <a:r>
              <a:rPr lang="it-IT" sz="2000" b="1" dirty="0" smtClean="0">
                <a:latin typeface="Garamond" pitchFamily="18" charset="0"/>
              </a:rPr>
              <a:t> </a:t>
            </a:r>
            <a:r>
              <a:rPr lang="it-IT" sz="2000" b="1" dirty="0">
                <a:latin typeface="Garamond" pitchFamily="18" charset="0"/>
              </a:rPr>
              <a:t>(e.g. Q3D con un nuovo rivelatore è stato cruciale per la scoperta della Supersimmetria )</a:t>
            </a:r>
            <a:endParaRPr lang="it-IT" sz="2600" dirty="0"/>
          </a:p>
        </p:txBody>
      </p:sp>
      <p:sp>
        <p:nvSpPr>
          <p:cNvPr id="532491" name="Rectangle 11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A.Cunsolo </a:t>
            </a:r>
            <a:r>
              <a:rPr lang="en-US" i="1"/>
              <a:t>Otranto 2008</a:t>
            </a:r>
            <a:endParaRPr lang="it-IT" i="1"/>
          </a:p>
        </p:txBody>
      </p:sp>
      <p:sp>
        <p:nvSpPr>
          <p:cNvPr id="532493" name="Rectangle 13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>
                <a:solidFill>
                  <a:srgbClr val="0033CC"/>
                </a:solidFill>
              </a:rPr>
              <a:t>  Spectroscopia di Nuclei Pesanti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00100" y="981075"/>
            <a:ext cx="7543800" cy="3971925"/>
          </a:xfrm>
        </p:spPr>
        <p:txBody>
          <a:bodyPr/>
          <a:lstStyle/>
          <a:p>
            <a:pPr>
              <a:lnSpc>
                <a:spcPct val="85000"/>
              </a:lnSpc>
              <a:buFontTx/>
              <a:buBlip>
                <a:blip r:embed="rId3"/>
              </a:buBlip>
            </a:pPr>
            <a:r>
              <a:rPr lang="en-GB" sz="2500" b="1">
                <a:latin typeface="Garamond" pitchFamily="18" charset="0"/>
              </a:rPr>
              <a:t>Bassa intensità ,comparata ai fasci stabili</a:t>
            </a:r>
          </a:p>
          <a:p>
            <a:pPr>
              <a:lnSpc>
                <a:spcPct val="85000"/>
              </a:lnSpc>
              <a:buFontTx/>
              <a:buBlip>
                <a:blip r:embed="rId3"/>
              </a:buBlip>
            </a:pPr>
            <a:endParaRPr lang="en-GB" sz="2500" b="1">
              <a:latin typeface="Garamond" pitchFamily="18" charset="0"/>
            </a:endParaRPr>
          </a:p>
          <a:p>
            <a:pPr>
              <a:lnSpc>
                <a:spcPct val="85000"/>
              </a:lnSpc>
              <a:buFontTx/>
              <a:buBlip>
                <a:blip r:embed="rId3"/>
              </a:buBlip>
            </a:pPr>
            <a:r>
              <a:rPr lang="en-GB" sz="2500" b="1">
                <a:latin typeface="Garamond" pitchFamily="18" charset="0"/>
              </a:rPr>
              <a:t>Eccellenti propietà ottiche quella dei EXCYT RIBs.</a:t>
            </a:r>
          </a:p>
          <a:p>
            <a:pPr>
              <a:lnSpc>
                <a:spcPct val="85000"/>
              </a:lnSpc>
              <a:buFontTx/>
              <a:buBlip>
                <a:blip r:embed="rId3"/>
              </a:buBlip>
            </a:pPr>
            <a:endParaRPr lang="en-GB" sz="2500" b="1">
              <a:latin typeface="Garamond" pitchFamily="18" charset="0"/>
            </a:endParaRPr>
          </a:p>
          <a:p>
            <a:pPr>
              <a:lnSpc>
                <a:spcPct val="85000"/>
              </a:lnSpc>
              <a:buFontTx/>
              <a:buBlip>
                <a:blip r:embed="rId3"/>
              </a:buBlip>
            </a:pPr>
            <a:r>
              <a:rPr lang="en-GB" sz="2500" b="1">
                <a:latin typeface="Garamond" pitchFamily="18" charset="0"/>
              </a:rPr>
              <a:t>Energie tandem per i nuclei leggeri fino ai nuclei di  massa intermedia</a:t>
            </a:r>
          </a:p>
          <a:p>
            <a:pPr>
              <a:lnSpc>
                <a:spcPct val="85000"/>
              </a:lnSpc>
              <a:buFontTx/>
              <a:buNone/>
            </a:pPr>
            <a:endParaRPr lang="en-GB" sz="2500" b="1">
              <a:latin typeface="Garamond" pitchFamily="18" charset="0"/>
            </a:endParaRPr>
          </a:p>
          <a:p>
            <a:pPr>
              <a:lnSpc>
                <a:spcPct val="85000"/>
              </a:lnSpc>
              <a:buFontTx/>
              <a:buNone/>
            </a:pPr>
            <a:r>
              <a:rPr lang="en-GB" sz="2500" b="1">
                <a:latin typeface="Garamond" pitchFamily="18" charset="0"/>
                <a:sym typeface="Wingdings 2" pitchFamily="18" charset="2"/>
              </a:rPr>
              <a:t>              </a:t>
            </a:r>
            <a:r>
              <a:rPr lang="en-GB" sz="2500" b="1">
                <a:solidFill>
                  <a:srgbClr val="CC0000"/>
                </a:solidFill>
                <a:latin typeface="Garamond" pitchFamily="18" charset="0"/>
              </a:rPr>
              <a:t>Nuova strategia di rivelazione</a:t>
            </a:r>
            <a:r>
              <a:rPr lang="en-GB" sz="2600">
                <a:latin typeface="Garamond" pitchFamily="18" charset="0"/>
              </a:rPr>
              <a:t> </a:t>
            </a:r>
            <a:endParaRPr lang="en-GB" sz="2600"/>
          </a:p>
        </p:txBody>
      </p:sp>
      <p:sp>
        <p:nvSpPr>
          <p:cNvPr id="577539" name="AutoShape 3"/>
          <p:cNvSpPr>
            <a:spLocks noChangeArrowheads="1"/>
          </p:cNvSpPr>
          <p:nvPr/>
        </p:nvSpPr>
        <p:spPr bwMode="auto">
          <a:xfrm>
            <a:off x="4211638" y="4149725"/>
            <a:ext cx="228600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77540" name="Text Box 4"/>
          <p:cNvSpPr txBox="1">
            <a:spLocks noChangeArrowheads="1"/>
          </p:cNvSpPr>
          <p:nvPr/>
        </p:nvSpPr>
        <p:spPr bwMode="auto">
          <a:xfrm>
            <a:off x="457200" y="4953000"/>
            <a:ext cx="868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it-IT" sz="2400" b="1">
                <a:solidFill>
                  <a:srgbClr val="CC0000"/>
                </a:solidFill>
                <a:latin typeface="Garamond" pitchFamily="18" charset="0"/>
              </a:rPr>
              <a:t>Spettrometro magnetico di grande accettanza e alta risoluzione </a:t>
            </a:r>
            <a:endParaRPr lang="it-IT" sz="2400" b="1">
              <a:latin typeface="Garamond" pitchFamily="18" charset="0"/>
            </a:endParaRPr>
          </a:p>
        </p:txBody>
      </p:sp>
      <p:sp>
        <p:nvSpPr>
          <p:cNvPr id="577541" name="AutoShape 5"/>
          <p:cNvSpPr>
            <a:spLocks noChangeArrowheads="1"/>
          </p:cNvSpPr>
          <p:nvPr/>
        </p:nvSpPr>
        <p:spPr bwMode="auto">
          <a:xfrm rot="-1785674">
            <a:off x="3429000" y="5410200"/>
            <a:ext cx="228600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77542" name="AutoShape 6"/>
          <p:cNvSpPr>
            <a:spLocks noChangeArrowheads="1"/>
          </p:cNvSpPr>
          <p:nvPr/>
        </p:nvSpPr>
        <p:spPr bwMode="auto">
          <a:xfrm rot="1600020">
            <a:off x="5257800" y="5486400"/>
            <a:ext cx="228600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77543" name="Text Box 7"/>
          <p:cNvSpPr txBox="1">
            <a:spLocks noChangeArrowheads="1"/>
          </p:cNvSpPr>
          <p:nvPr/>
        </p:nvSpPr>
        <p:spPr bwMode="auto">
          <a:xfrm>
            <a:off x="3200400" y="61722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it-IT" sz="2400" b="1">
                <a:solidFill>
                  <a:srgbClr val="CC0000"/>
                </a:solidFill>
                <a:latin typeface="Garamond" pitchFamily="18" charset="0"/>
              </a:rPr>
              <a:t>Aberrazioni</a:t>
            </a:r>
            <a:endParaRPr lang="it-IT" sz="2000" b="1">
              <a:solidFill>
                <a:schemeClr val="bg2"/>
              </a:solidFill>
              <a:latin typeface="Garamond" pitchFamily="18" charset="0"/>
            </a:endParaRPr>
          </a:p>
        </p:txBody>
      </p:sp>
      <p:sp>
        <p:nvSpPr>
          <p:cNvPr id="577547" name="Rectangle 11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>
                <a:solidFill>
                  <a:schemeClr val="accent2"/>
                </a:solidFill>
              </a:rPr>
              <a:t>A.Cunsolo </a:t>
            </a:r>
            <a:r>
              <a:rPr lang="en-US" i="1"/>
              <a:t>Otranto 2008</a:t>
            </a:r>
            <a:endParaRPr lang="it-IT" i="1"/>
          </a:p>
        </p:txBody>
      </p:sp>
      <p:sp>
        <p:nvSpPr>
          <p:cNvPr id="577549" name="Rectangle 13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it-IT" sz="2400" b="1">
                <a:solidFill>
                  <a:schemeClr val="accent2"/>
                </a:solidFill>
              </a:rPr>
              <a:t>Spettroscopia con i RIBs di EXCYT?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772" name="Picture 4" descr="PICT28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44774" name="Rectangle 6"/>
          <p:cNvSpPr>
            <a:spLocks noChangeArrowheads="1"/>
          </p:cNvSpPr>
          <p:nvPr/>
        </p:nvSpPr>
        <p:spPr bwMode="auto">
          <a:xfrm>
            <a:off x="6443663" y="6532563"/>
            <a:ext cx="2700337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Pisa 200510 </a:t>
            </a:r>
            <a:endParaRPr lang="it-IT" i="1" dirty="0"/>
          </a:p>
        </p:txBody>
      </p:sp>
      <p:sp>
        <p:nvSpPr>
          <p:cNvPr id="544775" name="Rectangle 7"/>
          <p:cNvSpPr>
            <a:spLocks noChangeArrowheads="1"/>
          </p:cNvSpPr>
          <p:nvPr/>
        </p:nvSpPr>
        <p:spPr bwMode="auto">
          <a:xfrm>
            <a:off x="3778250" y="6350"/>
            <a:ext cx="1778000" cy="5175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2000" b="1">
                <a:solidFill>
                  <a:srgbClr val="FF0000"/>
                </a:solidFill>
              </a:rPr>
              <a:t>Esempio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0"/>
            <a:ext cx="7772400" cy="685800"/>
          </a:xfrm>
        </p:spPr>
        <p:txBody>
          <a:bodyPr/>
          <a:lstStyle/>
          <a:p>
            <a:r>
              <a:rPr lang="en-GB" sz="2000" b="1" dirty="0" smtClean="0">
                <a:solidFill>
                  <a:schemeClr val="accent2"/>
                </a:solidFill>
              </a:rPr>
              <a:t>Grande </a:t>
            </a:r>
            <a:r>
              <a:rPr lang="en-GB" sz="2000" b="1" dirty="0" err="1" smtClean="0">
                <a:solidFill>
                  <a:schemeClr val="accent2"/>
                </a:solidFill>
              </a:rPr>
              <a:t>accettanza</a:t>
            </a:r>
            <a:r>
              <a:rPr lang="en-GB" sz="2000" b="1" dirty="0" smtClean="0">
                <a:solidFill>
                  <a:schemeClr val="accent2"/>
                </a:solidFill>
              </a:rPr>
              <a:t>……..</a:t>
            </a:r>
            <a:r>
              <a:rPr lang="en-GB" sz="2000" b="1" dirty="0" err="1">
                <a:solidFill>
                  <a:schemeClr val="accent2"/>
                </a:solidFill>
              </a:rPr>
              <a:t>l’uomo</a:t>
            </a:r>
            <a:r>
              <a:rPr lang="en-GB" sz="2000" b="1" dirty="0">
                <a:solidFill>
                  <a:schemeClr val="accent2"/>
                </a:solidFill>
              </a:rPr>
              <a:t> e la </a:t>
            </a:r>
            <a:r>
              <a:rPr lang="en-GB" sz="2000" b="1" dirty="0" err="1">
                <a:solidFill>
                  <a:schemeClr val="accent2"/>
                </a:solidFill>
              </a:rPr>
              <a:t>mosca</a:t>
            </a:r>
            <a:r>
              <a:rPr lang="en-GB" sz="2000" b="1" dirty="0">
                <a:solidFill>
                  <a:schemeClr val="accent2"/>
                </a:solidFill>
              </a:rPr>
              <a:t/>
            </a:r>
            <a:br>
              <a:rPr lang="en-GB" sz="2000" b="1" dirty="0">
                <a:solidFill>
                  <a:schemeClr val="accent2"/>
                </a:solidFill>
              </a:rPr>
            </a:br>
            <a:r>
              <a:rPr lang="en-GB" sz="2400" b="1" dirty="0">
                <a:solidFill>
                  <a:schemeClr val="accent2"/>
                </a:solidFill>
              </a:rPr>
              <a:t>( MAGNEX e CHIMERA)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3257550"/>
            <a:ext cx="8356600" cy="3600450"/>
          </a:xfrm>
        </p:spPr>
        <p:txBody>
          <a:bodyPr/>
          <a:lstStyle/>
          <a:p>
            <a:pPr>
              <a:lnSpc>
                <a:spcPct val="17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en-GB" sz="1600" dirty="0" err="1"/>
              <a:t>Apparati</a:t>
            </a:r>
            <a:r>
              <a:rPr lang="en-GB" sz="1600" dirty="0"/>
              <a:t> </a:t>
            </a:r>
            <a:r>
              <a:rPr lang="en-GB" sz="1600" dirty="0" err="1"/>
              <a:t>ottici</a:t>
            </a:r>
            <a:r>
              <a:rPr lang="en-GB" sz="1600" dirty="0"/>
              <a:t> con Grande </a:t>
            </a:r>
            <a:r>
              <a:rPr lang="en-GB" sz="1600" dirty="0" err="1"/>
              <a:t>accettanza</a:t>
            </a:r>
            <a:r>
              <a:rPr lang="en-GB" sz="1600" dirty="0"/>
              <a:t> </a:t>
            </a:r>
          </a:p>
          <a:p>
            <a:pPr>
              <a:lnSpc>
                <a:spcPct val="17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en-GB" sz="1600" b="1" dirty="0" err="1">
                <a:solidFill>
                  <a:srgbClr val="009900"/>
                </a:solidFill>
              </a:rPr>
              <a:t>Migliaia</a:t>
            </a:r>
            <a:r>
              <a:rPr lang="en-GB" sz="1600" b="1" dirty="0">
                <a:solidFill>
                  <a:srgbClr val="009900"/>
                </a:solidFill>
              </a:rPr>
              <a:t> </a:t>
            </a:r>
            <a:r>
              <a:rPr lang="en-GB" sz="1600" dirty="0" err="1"/>
              <a:t>di</a:t>
            </a:r>
            <a:r>
              <a:rPr lang="en-GB" sz="1600" dirty="0"/>
              <a:t> </a:t>
            </a:r>
            <a:r>
              <a:rPr lang="en-GB" sz="1600" dirty="0" err="1"/>
              <a:t>piccole</a:t>
            </a:r>
            <a:r>
              <a:rPr lang="en-GB" sz="1600" dirty="0"/>
              <a:t> </a:t>
            </a:r>
            <a:r>
              <a:rPr lang="en-GB" sz="1600" dirty="0" err="1"/>
              <a:t>lenti</a:t>
            </a:r>
            <a:r>
              <a:rPr lang="en-GB" sz="1600" dirty="0"/>
              <a:t> </a:t>
            </a:r>
            <a:r>
              <a:rPr lang="en-GB" sz="1600" dirty="0" err="1"/>
              <a:t>nella</a:t>
            </a:r>
            <a:r>
              <a:rPr lang="en-GB" sz="1600" dirty="0"/>
              <a:t> </a:t>
            </a:r>
            <a:r>
              <a:rPr lang="en-GB" sz="1600" dirty="0" err="1"/>
              <a:t>mosca</a:t>
            </a:r>
            <a:r>
              <a:rPr lang="en-GB" sz="1600" dirty="0"/>
              <a:t>  </a:t>
            </a:r>
            <a:r>
              <a:rPr lang="en-GB" sz="1600" dirty="0" err="1"/>
              <a:t>contro</a:t>
            </a:r>
            <a:r>
              <a:rPr lang="en-GB" sz="1600" dirty="0"/>
              <a:t> un  </a:t>
            </a:r>
            <a:r>
              <a:rPr lang="en-GB" sz="1600" b="1" dirty="0" err="1">
                <a:solidFill>
                  <a:srgbClr val="009900"/>
                </a:solidFill>
              </a:rPr>
              <a:t>unico</a:t>
            </a:r>
            <a:r>
              <a:rPr lang="en-GB" sz="1600" b="1" dirty="0">
                <a:solidFill>
                  <a:srgbClr val="009900"/>
                </a:solidFill>
              </a:rPr>
              <a:t> </a:t>
            </a:r>
            <a:r>
              <a:rPr lang="en-GB" sz="1600" dirty="0" err="1"/>
              <a:t>grande</a:t>
            </a:r>
            <a:r>
              <a:rPr lang="en-GB" sz="1600" dirty="0"/>
              <a:t> </a:t>
            </a:r>
            <a:r>
              <a:rPr lang="en-GB" sz="1600" dirty="0" err="1"/>
              <a:t>occhio</a:t>
            </a:r>
            <a:r>
              <a:rPr lang="en-GB" sz="1600" dirty="0"/>
              <a:t> </a:t>
            </a:r>
            <a:r>
              <a:rPr lang="en-GB" sz="1600" dirty="0" err="1"/>
              <a:t>nell’uomo</a:t>
            </a:r>
            <a:r>
              <a:rPr lang="en-GB" sz="1600" dirty="0"/>
              <a:t>. </a:t>
            </a:r>
          </a:p>
          <a:p>
            <a:pPr>
              <a:lnSpc>
                <a:spcPct val="17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en-GB" sz="1600" dirty="0" err="1"/>
              <a:t>Grandi</a:t>
            </a:r>
            <a:r>
              <a:rPr lang="en-GB" sz="1600" dirty="0"/>
              <a:t> </a:t>
            </a:r>
            <a:r>
              <a:rPr lang="en-GB" sz="1600" dirty="0" err="1"/>
              <a:t>abberrazioni</a:t>
            </a:r>
            <a:r>
              <a:rPr lang="en-GB" sz="1600" dirty="0"/>
              <a:t> per </a:t>
            </a:r>
            <a:r>
              <a:rPr lang="en-GB" sz="1600" dirty="0" err="1"/>
              <a:t>noi</a:t>
            </a:r>
            <a:r>
              <a:rPr lang="en-GB" sz="1600" dirty="0"/>
              <a:t>, </a:t>
            </a:r>
            <a:r>
              <a:rPr lang="en-GB" sz="1600" dirty="0" err="1"/>
              <a:t>molto</a:t>
            </a:r>
            <a:r>
              <a:rPr lang="en-GB" sz="1600" dirty="0"/>
              <a:t> </a:t>
            </a:r>
            <a:r>
              <a:rPr lang="en-GB" sz="1600" dirty="0" err="1"/>
              <a:t>ben</a:t>
            </a:r>
            <a:r>
              <a:rPr lang="en-GB" sz="1600" dirty="0"/>
              <a:t> </a:t>
            </a:r>
            <a:r>
              <a:rPr lang="en-GB" sz="1600" dirty="0" err="1"/>
              <a:t>corrette</a:t>
            </a:r>
            <a:r>
              <a:rPr lang="en-GB" sz="1600" dirty="0"/>
              <a:t> </a:t>
            </a:r>
            <a:r>
              <a:rPr lang="en-GB" sz="1600" dirty="0" err="1"/>
              <a:t>dal</a:t>
            </a:r>
            <a:r>
              <a:rPr lang="en-GB" sz="1600" dirty="0"/>
              <a:t> </a:t>
            </a:r>
            <a:r>
              <a:rPr lang="en-GB" sz="1600" dirty="0" err="1"/>
              <a:t>cervello</a:t>
            </a:r>
            <a:r>
              <a:rPr lang="en-GB" sz="1600" dirty="0"/>
              <a:t> </a:t>
            </a:r>
            <a:r>
              <a:rPr lang="en-GB" sz="1600" dirty="0" err="1"/>
              <a:t>che</a:t>
            </a:r>
            <a:r>
              <a:rPr lang="en-GB" sz="1600" dirty="0"/>
              <a:t> </a:t>
            </a:r>
            <a:r>
              <a:rPr lang="en-GB" sz="1600" b="1" dirty="0" err="1">
                <a:solidFill>
                  <a:srgbClr val="009900"/>
                </a:solidFill>
              </a:rPr>
              <a:t>ricostruisce</a:t>
            </a:r>
            <a:r>
              <a:rPr lang="en-GB" sz="1600" dirty="0">
                <a:solidFill>
                  <a:schemeClr val="accent2"/>
                </a:solidFill>
              </a:rPr>
              <a:t> </a:t>
            </a:r>
            <a:r>
              <a:rPr lang="en-GB" sz="1600" dirty="0" err="1"/>
              <a:t>l’immagine</a:t>
            </a:r>
            <a:r>
              <a:rPr lang="en-GB" sz="1600" dirty="0"/>
              <a:t>.</a:t>
            </a:r>
          </a:p>
          <a:p>
            <a:pPr>
              <a:lnSpc>
                <a:spcPct val="17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en-GB" sz="1600" dirty="0"/>
              <a:t>La </a:t>
            </a:r>
            <a:r>
              <a:rPr lang="en-GB" sz="1600" dirty="0" err="1"/>
              <a:t>ricostruzione</a:t>
            </a:r>
            <a:r>
              <a:rPr lang="en-GB" sz="1600" dirty="0"/>
              <a:t> </a:t>
            </a:r>
            <a:r>
              <a:rPr lang="en-GB" sz="1600" dirty="0" err="1"/>
              <a:t>si</a:t>
            </a:r>
            <a:r>
              <a:rPr lang="en-GB" sz="1600" dirty="0"/>
              <a:t> </a:t>
            </a:r>
            <a:r>
              <a:rPr lang="en-GB" sz="1600" dirty="0" err="1"/>
              <a:t>basa</a:t>
            </a:r>
            <a:r>
              <a:rPr lang="en-GB" sz="1600" dirty="0"/>
              <a:t> </a:t>
            </a:r>
            <a:r>
              <a:rPr lang="en-GB" sz="1600" dirty="0" err="1"/>
              <a:t>sulle</a:t>
            </a:r>
            <a:r>
              <a:rPr lang="en-GB" sz="1600" dirty="0"/>
              <a:t> </a:t>
            </a:r>
            <a:r>
              <a:rPr lang="en-GB" sz="1600" b="1" dirty="0" err="1">
                <a:solidFill>
                  <a:srgbClr val="009900"/>
                </a:solidFill>
              </a:rPr>
              <a:t>reti</a:t>
            </a:r>
            <a:r>
              <a:rPr lang="en-GB" sz="1600" b="1" dirty="0">
                <a:solidFill>
                  <a:srgbClr val="009900"/>
                </a:solidFill>
              </a:rPr>
              <a:t> </a:t>
            </a:r>
            <a:r>
              <a:rPr lang="en-GB" sz="1600" b="1" dirty="0" err="1">
                <a:solidFill>
                  <a:srgbClr val="009900"/>
                </a:solidFill>
              </a:rPr>
              <a:t>neurali</a:t>
            </a:r>
            <a:r>
              <a:rPr lang="en-GB" sz="1600" dirty="0"/>
              <a:t> e </a:t>
            </a:r>
            <a:r>
              <a:rPr lang="en-GB" sz="1600" dirty="0" err="1"/>
              <a:t>necessita</a:t>
            </a:r>
            <a:r>
              <a:rPr lang="en-GB" sz="1600" dirty="0"/>
              <a:t> </a:t>
            </a:r>
            <a:r>
              <a:rPr lang="en-GB" sz="1600" dirty="0" err="1"/>
              <a:t>di</a:t>
            </a:r>
            <a:r>
              <a:rPr lang="en-GB" sz="1600" dirty="0"/>
              <a:t> un  </a:t>
            </a:r>
            <a:r>
              <a:rPr lang="en-GB" sz="1600" b="1" dirty="0" err="1">
                <a:solidFill>
                  <a:srgbClr val="009900"/>
                </a:solidFill>
              </a:rPr>
              <a:t>lungo</a:t>
            </a:r>
            <a:r>
              <a:rPr lang="en-GB" sz="1600" b="1" dirty="0">
                <a:solidFill>
                  <a:srgbClr val="009900"/>
                </a:solidFill>
              </a:rPr>
              <a:t> </a:t>
            </a:r>
            <a:r>
              <a:rPr lang="en-GB" sz="1600" b="1" dirty="0" err="1">
                <a:solidFill>
                  <a:srgbClr val="009900"/>
                </a:solidFill>
              </a:rPr>
              <a:t>periodo</a:t>
            </a:r>
            <a:r>
              <a:rPr lang="en-GB" sz="1600" b="1" dirty="0">
                <a:solidFill>
                  <a:srgbClr val="009900"/>
                </a:solidFill>
              </a:rPr>
              <a:t> </a:t>
            </a:r>
            <a:r>
              <a:rPr lang="en-GB" sz="1600" b="1" dirty="0" err="1">
                <a:solidFill>
                  <a:srgbClr val="009900"/>
                </a:solidFill>
              </a:rPr>
              <a:t>di</a:t>
            </a:r>
            <a:r>
              <a:rPr lang="en-GB" sz="1600" dirty="0">
                <a:solidFill>
                  <a:schemeClr val="accent2"/>
                </a:solidFill>
              </a:rPr>
              <a:t> </a:t>
            </a:r>
            <a:r>
              <a:rPr lang="en-GB" sz="1600" b="1" dirty="0" err="1">
                <a:solidFill>
                  <a:srgbClr val="009900"/>
                </a:solidFill>
              </a:rPr>
              <a:t>apprendimento</a:t>
            </a:r>
            <a:r>
              <a:rPr lang="en-GB" sz="1600" dirty="0">
                <a:solidFill>
                  <a:schemeClr val="accent2"/>
                </a:solidFill>
              </a:rPr>
              <a:t>. </a:t>
            </a:r>
          </a:p>
          <a:p>
            <a:pPr>
              <a:lnSpc>
                <a:spcPct val="17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en-GB" sz="1800" b="1" i="1" dirty="0">
                <a:solidFill>
                  <a:srgbClr val="FF0000"/>
                </a:solidFill>
              </a:rPr>
              <a:t>Si </a:t>
            </a:r>
            <a:r>
              <a:rPr lang="en-GB" sz="1800" b="1" i="1" dirty="0" err="1">
                <a:solidFill>
                  <a:srgbClr val="FF0000"/>
                </a:solidFill>
              </a:rPr>
              <a:t>può</a:t>
            </a:r>
            <a:r>
              <a:rPr lang="en-GB" sz="1800" b="1" i="1" dirty="0">
                <a:solidFill>
                  <a:srgbClr val="FF0000"/>
                </a:solidFill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</a:rPr>
              <a:t>costruire</a:t>
            </a:r>
            <a:r>
              <a:rPr lang="en-GB" sz="1800" b="1" i="1" dirty="0">
                <a:solidFill>
                  <a:srgbClr val="FF0000"/>
                </a:solidFill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</a:rPr>
              <a:t>uno</a:t>
            </a:r>
            <a:r>
              <a:rPr lang="en-GB" sz="1800" b="1" i="1" dirty="0">
                <a:solidFill>
                  <a:srgbClr val="FF0000"/>
                </a:solidFill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</a:rPr>
              <a:t>spettrometro</a:t>
            </a:r>
            <a:r>
              <a:rPr lang="en-GB" sz="1800" b="1" i="1" dirty="0">
                <a:solidFill>
                  <a:srgbClr val="FF0000"/>
                </a:solidFill>
              </a:rPr>
              <a:t> INTELLIGENTE</a:t>
            </a:r>
            <a:r>
              <a:rPr lang="en-GB" sz="1600" b="1" i="1" dirty="0">
                <a:solidFill>
                  <a:srgbClr val="FF0000"/>
                </a:solidFill>
              </a:rPr>
              <a:t> ?</a:t>
            </a:r>
            <a:r>
              <a:rPr lang="en-GB" sz="1600" dirty="0">
                <a:solidFill>
                  <a:schemeClr val="accent2"/>
                </a:solidFill>
              </a:rPr>
              <a:t> </a:t>
            </a:r>
            <a:endParaRPr lang="en-GB" sz="1600" dirty="0"/>
          </a:p>
        </p:txBody>
      </p:sp>
      <p:graphicFrame>
        <p:nvGraphicFramePr>
          <p:cNvPr id="336900" name="Object 4"/>
          <p:cNvGraphicFramePr>
            <a:graphicFrameLocks noChangeAspect="1"/>
          </p:cNvGraphicFramePr>
          <p:nvPr/>
        </p:nvGraphicFramePr>
        <p:xfrm>
          <a:off x="5105400" y="1028700"/>
          <a:ext cx="3505200" cy="2114550"/>
        </p:xfrm>
        <a:graphic>
          <a:graphicData uri="http://schemas.openxmlformats.org/presentationml/2006/ole">
            <p:oleObj spid="_x0000_s33794" name="CorelPhotoPaint.Image.10" r:id="rId5" imgW="10158730" imgH="8126984" progId="">
              <p:embed/>
            </p:oleObj>
          </a:graphicData>
        </a:graphic>
      </p:graphicFrame>
      <p:pic>
        <p:nvPicPr>
          <p:cNvPr id="336901" name="Picture 5" descr="occhi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1028700"/>
            <a:ext cx="3048000" cy="2114550"/>
          </a:xfrm>
          <a:prstGeom prst="rect">
            <a:avLst/>
          </a:prstGeom>
          <a:noFill/>
        </p:spPr>
      </p:pic>
      <p:sp>
        <p:nvSpPr>
          <p:cNvPr id="336902" name="AutoShape 6"/>
          <p:cNvSpPr>
            <a:spLocks noChangeArrowheads="1"/>
          </p:cNvSpPr>
          <p:nvPr/>
        </p:nvSpPr>
        <p:spPr bwMode="auto">
          <a:xfrm>
            <a:off x="3251200" y="628650"/>
            <a:ext cx="203200" cy="342900"/>
          </a:xfrm>
          <a:prstGeom prst="downArrow">
            <a:avLst>
              <a:gd name="adj1" fmla="val 50000"/>
              <a:gd name="adj2" fmla="val 421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36903" name="AutoShape 7"/>
          <p:cNvSpPr>
            <a:spLocks noChangeArrowheads="1"/>
          </p:cNvSpPr>
          <p:nvPr/>
        </p:nvSpPr>
        <p:spPr bwMode="auto">
          <a:xfrm>
            <a:off x="5791200" y="628650"/>
            <a:ext cx="203200" cy="342900"/>
          </a:xfrm>
          <a:prstGeom prst="downArrow">
            <a:avLst>
              <a:gd name="adj1" fmla="val 50000"/>
              <a:gd name="adj2" fmla="val 421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36904" name="Rectangle 8"/>
          <p:cNvSpPr>
            <a:spLocks noChangeArrowheads="1"/>
          </p:cNvSpPr>
          <p:nvPr/>
        </p:nvSpPr>
        <p:spPr bwMode="auto">
          <a:xfrm>
            <a:off x="6443663" y="6532563"/>
            <a:ext cx="2700337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6613"/>
            <a:ext cx="7772400" cy="5487987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GB" sz="2400">
                <a:solidFill>
                  <a:schemeClr val="accent2"/>
                </a:solidFill>
              </a:rPr>
              <a:t> Cioé </a:t>
            </a:r>
            <a:r>
              <a:rPr lang="en-GB" sz="2400"/>
              <a:t> uno spettrometro che ricostruisce una immagine chiara partendo da una confusa (</a:t>
            </a:r>
            <a:r>
              <a:rPr lang="en-GB" sz="2400">
                <a:solidFill>
                  <a:srgbClr val="FF3300"/>
                </a:solidFill>
              </a:rPr>
              <a:t>magari con un supplemento di informazioni !</a:t>
            </a:r>
            <a:r>
              <a:rPr lang="en-GB" sz="2400"/>
              <a:t> )</a:t>
            </a:r>
          </a:p>
          <a:p>
            <a:pPr algn="ctr">
              <a:buClr>
                <a:schemeClr val="tx1"/>
              </a:buClr>
              <a:buFontTx/>
              <a:buNone/>
            </a:pPr>
            <a:r>
              <a:rPr lang="en-GB" sz="2400"/>
              <a:t>Cosa occorre?</a:t>
            </a:r>
          </a:p>
          <a:p>
            <a:pPr>
              <a:lnSpc>
                <a:spcPct val="13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GB" sz="2400">
                <a:solidFill>
                  <a:srgbClr val="040000"/>
                </a:solidFill>
              </a:rPr>
              <a:t>Disegnare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r>
              <a:rPr lang="en-GB" sz="2400">
                <a:solidFill>
                  <a:srgbClr val="FF3300"/>
                </a:solidFill>
              </a:rPr>
              <a:t>al meglio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r>
              <a:rPr lang="en-GB" sz="2400">
                <a:solidFill>
                  <a:srgbClr val="040000"/>
                </a:solidFill>
              </a:rPr>
              <a:t>lo spettrometro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endParaRPr lang="en-GB" sz="2400">
              <a:solidFill>
                <a:srgbClr val="040000"/>
              </a:solidFill>
            </a:endParaRPr>
          </a:p>
          <a:p>
            <a:pPr>
              <a:lnSpc>
                <a:spcPct val="13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GB" sz="2400"/>
              <a:t>Conoscere molto bene le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r>
              <a:rPr lang="en-GB" sz="2400">
                <a:solidFill>
                  <a:srgbClr val="FF3300"/>
                </a:solidFill>
              </a:rPr>
              <a:t>mappe dei campi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r>
              <a:rPr lang="en-GB" sz="2400">
                <a:solidFill>
                  <a:srgbClr val="040000"/>
                </a:solidFill>
              </a:rPr>
              <a:t>degli elementi magnetici costruiti</a:t>
            </a:r>
            <a:r>
              <a:rPr lang="en-GB" sz="240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13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GB" sz="2400">
                <a:solidFill>
                  <a:srgbClr val="040000"/>
                </a:solidFill>
              </a:rPr>
              <a:t>Avere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r>
              <a:rPr lang="en-GB" sz="2400">
                <a:solidFill>
                  <a:srgbClr val="FF3300"/>
                </a:solidFill>
              </a:rPr>
              <a:t>rivelatori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r>
              <a:rPr lang="en-GB" sz="2400"/>
              <a:t>per misurare la posizione e gli angoli di ogni ione nel piano focale e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r>
              <a:rPr lang="en-GB" sz="2400">
                <a:solidFill>
                  <a:srgbClr val="FF3300"/>
                </a:solidFill>
              </a:rPr>
              <a:t>algoritmi matematici opportuni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r>
              <a:rPr lang="en-GB" sz="2400"/>
              <a:t>(bisogna ricostruire la sua traiettoria !!)</a:t>
            </a:r>
            <a:endParaRPr lang="en-GB" sz="2400">
              <a:solidFill>
                <a:schemeClr val="accent2"/>
              </a:solidFill>
            </a:endParaRPr>
          </a:p>
          <a:p>
            <a:pPr algn="ctr">
              <a:buClr>
                <a:schemeClr val="tx1"/>
              </a:buClr>
              <a:buFontTx/>
              <a:buNone/>
            </a:pPr>
            <a:endParaRPr lang="en-GB" sz="2400"/>
          </a:p>
        </p:txBody>
      </p:sp>
      <p:sp>
        <p:nvSpPr>
          <p:cNvPr id="338948" name="Rectangle 4"/>
          <p:cNvSpPr>
            <a:spLocks noChangeArrowheads="1"/>
          </p:cNvSpPr>
          <p:nvPr/>
        </p:nvSpPr>
        <p:spPr bwMode="auto">
          <a:xfrm>
            <a:off x="3748088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8949" name="Rectangle 5"/>
          <p:cNvSpPr>
            <a:spLocks noChangeArrowheads="1"/>
          </p:cNvSpPr>
          <p:nvPr/>
        </p:nvSpPr>
        <p:spPr bwMode="auto">
          <a:xfrm>
            <a:off x="3719513" y="2833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38950" name="AutoShape 6"/>
          <p:cNvSpPr>
            <a:spLocks noChangeArrowheads="1"/>
          </p:cNvSpPr>
          <p:nvPr/>
        </p:nvSpPr>
        <p:spPr bwMode="auto">
          <a:xfrm>
            <a:off x="3348038" y="5589588"/>
            <a:ext cx="1477962" cy="50323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38951" name="Text Box 7"/>
          <p:cNvSpPr txBox="1">
            <a:spLocks noChangeArrowheads="1"/>
          </p:cNvSpPr>
          <p:nvPr/>
        </p:nvSpPr>
        <p:spPr bwMode="auto">
          <a:xfrm>
            <a:off x="2124075" y="6165850"/>
            <a:ext cx="3743325" cy="5286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b="1">
                <a:solidFill>
                  <a:srgbClr val="33CC33"/>
                </a:solidFill>
                <a:latin typeface="Times New Roman" pitchFamily="18" charset="0"/>
              </a:rPr>
              <a:t>Un mare di calcoli !!</a:t>
            </a:r>
            <a:r>
              <a:rPr lang="en-GB" sz="2400" b="1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338952" name="Rectangle 8"/>
          <p:cNvSpPr>
            <a:spLocks noChangeArrowheads="1"/>
          </p:cNvSpPr>
          <p:nvPr/>
        </p:nvSpPr>
        <p:spPr bwMode="auto">
          <a:xfrm>
            <a:off x="6443663" y="6532563"/>
            <a:ext cx="2700337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338953" name="Rectangle 9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2400" b="1">
                <a:solidFill>
                  <a:schemeClr val="accent2"/>
                </a:solidFill>
              </a:rPr>
              <a:t>Spettrometro intelligente?</a:t>
            </a:r>
            <a:endParaRPr lang="en-US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1341438"/>
            <a:ext cx="7559675" cy="446405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400"/>
              <a:t> Problema “classico” di ricostruzione di traiettoria note le condizioni al contorno e le interazioni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en-US" sz="240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/>
              <a:t> Qual’é la precisione che si vuole ottenere nella ricostruzione (cioé quale RISOLUZIONE?)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en-US" sz="240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/>
              <a:t> </a:t>
            </a:r>
            <a:r>
              <a:rPr lang="en-US" sz="2400">
                <a:solidFill>
                  <a:srgbClr val="FF0000"/>
                </a:solidFill>
              </a:rPr>
              <a:t>Bisogna tenere conto sia dell’ OTTICA che 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rgbClr val="FF0000"/>
                </a:solidFill>
              </a:rPr>
              <a:t>del sistema di RIVELAZIONE</a:t>
            </a:r>
            <a:r>
              <a:rPr lang="en-US" sz="2400"/>
              <a:t> 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E OVVIAMENTE DI ALTRE CONDIZIONI</a:t>
            </a:r>
          </a:p>
          <a:p>
            <a:pPr>
              <a:lnSpc>
                <a:spcPct val="90000"/>
              </a:lnSpc>
            </a:pPr>
            <a:r>
              <a:rPr lang="en-US" sz="2400"/>
              <a:t>( </a:t>
            </a:r>
            <a:r>
              <a:rPr lang="en-US" sz="2400">
                <a:solidFill>
                  <a:srgbClr val="FF0000"/>
                </a:solidFill>
              </a:rPr>
              <a:t>ingombri, difficoltà tecnologiche e di…FONDI</a:t>
            </a:r>
            <a:r>
              <a:rPr lang="en-US" sz="2400"/>
              <a:t>)  </a:t>
            </a:r>
            <a:endParaRPr lang="en-US"/>
          </a:p>
        </p:txBody>
      </p:sp>
      <p:sp>
        <p:nvSpPr>
          <p:cNvPr id="484356" name="Rectangle 4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Pisa  2010</a:t>
            </a:r>
            <a:endParaRPr lang="it-IT" i="1" dirty="0"/>
          </a:p>
        </p:txBody>
      </p:sp>
      <p:sp>
        <p:nvSpPr>
          <p:cNvPr id="484357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2400" b="1">
                <a:solidFill>
                  <a:schemeClr val="accent2"/>
                </a:solidFill>
              </a:rPr>
              <a:t>Interplay tra Ottica e sistema di Rivelazione degli ioni</a:t>
            </a:r>
            <a:endParaRPr lang="en-US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5" name="Text Box 3"/>
          <p:cNvSpPr txBox="1">
            <a:spLocks noChangeArrowheads="1"/>
          </p:cNvSpPr>
          <p:nvPr/>
        </p:nvSpPr>
        <p:spPr bwMode="auto">
          <a:xfrm>
            <a:off x="533400" y="1143000"/>
            <a:ext cx="8283575" cy="489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60000"/>
              </a:spcBef>
              <a:buClr>
                <a:schemeClr val="tx1"/>
              </a:buClr>
            </a:pPr>
            <a:r>
              <a:rPr lang="en-GB" sz="2000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 </a:t>
            </a:r>
            <a:r>
              <a:rPr lang="en-GB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A.Cunsolo</a:t>
            </a:r>
            <a:r>
              <a:rPr lang="en-GB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</a:t>
            </a:r>
            <a:r>
              <a:rPr lang="en-GB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F.Cappuzzello</a:t>
            </a:r>
            <a:r>
              <a:rPr lang="en-GB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 </a:t>
            </a:r>
            <a:r>
              <a:rPr lang="en-GB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M.Cavallaro</a:t>
            </a:r>
            <a:r>
              <a:rPr lang="en-GB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</a:t>
            </a:r>
            <a:r>
              <a:rPr lang="en-GB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A.Foti</a:t>
            </a:r>
            <a:r>
              <a:rPr lang="en-GB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 </a:t>
            </a:r>
            <a:endParaRPr lang="it-IT" b="1" i="1" dirty="0">
              <a:solidFill>
                <a:srgbClr val="FF0000"/>
              </a:solidFill>
              <a:latin typeface="Garamond" pitchFamily="18" charset="0"/>
              <a:cs typeface="Times New Roman" pitchFamily="18" charset="0"/>
            </a:endParaRPr>
          </a:p>
          <a:p>
            <a:pPr marL="457200" indent="-457200" algn="ctr">
              <a:spcBef>
                <a:spcPct val="60000"/>
              </a:spcBef>
              <a:buClr>
                <a:schemeClr val="tx1"/>
              </a:buClr>
            </a:pPr>
            <a:r>
              <a:rPr lang="it-IT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S.E.A.Orrigo</a:t>
            </a:r>
            <a:r>
              <a:rPr lang="en-GB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</a:t>
            </a:r>
            <a:r>
              <a:rPr lang="en-GB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M.R.D.Rodrigues</a:t>
            </a:r>
            <a:endParaRPr lang="it-IT" b="1" i="1" dirty="0">
              <a:solidFill>
                <a:srgbClr val="FF0000"/>
              </a:solidFill>
              <a:latin typeface="Garamond" pitchFamily="18" charset="0"/>
              <a:cs typeface="Times New Roman" pitchFamily="18" charset="0"/>
            </a:endParaRPr>
          </a:p>
          <a:p>
            <a:pPr marL="457200" indent="-457200" algn="ctr">
              <a:spcBef>
                <a:spcPct val="60000"/>
              </a:spcBef>
              <a:buClr>
                <a:schemeClr val="tx1"/>
              </a:buClr>
            </a:pPr>
            <a:r>
              <a:rPr lang="en-GB" b="1" i="1" dirty="0">
                <a:solidFill>
                  <a:srgbClr val="FFCC00"/>
                </a:solidFill>
                <a:latin typeface="Garamond" pitchFamily="18" charset="0"/>
                <a:cs typeface="Times New Roman" pitchFamily="18" charset="0"/>
              </a:rPr>
              <a:t> </a:t>
            </a:r>
          </a:p>
          <a:p>
            <a:pPr marL="457200" indent="-457200" algn="ctr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r>
              <a:rPr lang="en-GB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INFN-LNS, Catania, Italy</a:t>
            </a:r>
            <a:endParaRPr lang="it-IT" b="1" i="1" dirty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  <a:p>
            <a:pPr marL="457200" indent="-457200" algn="ctr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r>
              <a:rPr lang="en-GB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INFN, </a:t>
            </a:r>
            <a:r>
              <a:rPr lang="en-GB" b="1" i="1" dirty="0" err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Sez</a:t>
            </a:r>
            <a:r>
              <a:rPr lang="en-GB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. Catania, Catania, Italy</a:t>
            </a:r>
            <a:endParaRPr lang="it-IT" b="1" i="1" dirty="0">
              <a:solidFill>
                <a:srgbClr val="000099"/>
              </a:solidFill>
              <a:latin typeface="Garamond" pitchFamily="18" charset="0"/>
              <a:cs typeface="Times New Roman" pitchFamily="18" charset="0"/>
            </a:endParaRPr>
          </a:p>
          <a:p>
            <a:pPr marL="457200" indent="-457200" algn="ctr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r>
              <a:rPr lang="en-GB" b="1" i="1" dirty="0" err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Università</a:t>
            </a:r>
            <a:r>
              <a:rPr lang="en-GB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 </a:t>
            </a:r>
            <a:r>
              <a:rPr lang="en-GB" b="1" i="1" dirty="0" err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di</a:t>
            </a:r>
            <a:r>
              <a:rPr lang="en-GB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 Catania, Catania, Italy</a:t>
            </a:r>
          </a:p>
          <a:p>
            <a:pPr marL="457200" indent="-457200" algn="just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endParaRPr lang="it-IT" b="1" i="1" dirty="0">
              <a:solidFill>
                <a:srgbClr val="000099"/>
              </a:solidFill>
              <a:latin typeface="Garamond" pitchFamily="18" charset="0"/>
              <a:cs typeface="Times New Roman" pitchFamily="18" charset="0"/>
            </a:endParaRPr>
          </a:p>
          <a:p>
            <a:pPr marL="457200" indent="-457200" algn="ctr">
              <a:spcBef>
                <a:spcPct val="60000"/>
              </a:spcBef>
              <a:buClr>
                <a:schemeClr val="tx1"/>
              </a:buClr>
            </a:pPr>
            <a:r>
              <a:rPr lang="en-GB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A.Bonaccorso</a:t>
            </a:r>
            <a:r>
              <a:rPr lang="en-GB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</a:t>
            </a:r>
            <a:r>
              <a:rPr lang="en-GB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T.Borello</a:t>
            </a:r>
            <a:r>
              <a:rPr lang="en-GB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</a:t>
            </a:r>
            <a:r>
              <a:rPr lang="en-GB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P.Guazzoni</a:t>
            </a:r>
            <a:r>
              <a:rPr lang="en-GB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</a:t>
            </a:r>
          </a:p>
          <a:p>
            <a:pPr marL="457200" indent="-457200" algn="ctr">
              <a:spcBef>
                <a:spcPct val="60000"/>
              </a:spcBef>
              <a:buClr>
                <a:schemeClr val="tx1"/>
              </a:buClr>
            </a:pPr>
            <a:r>
              <a:rPr lang="en-GB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H.Lenske</a:t>
            </a:r>
            <a:r>
              <a:rPr lang="en-GB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</a:t>
            </a:r>
            <a:r>
              <a:rPr lang="it-IT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H.Petrascu</a:t>
            </a:r>
            <a:r>
              <a:rPr lang="it-IT" b="1" i="1" dirty="0" smtClean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</a:t>
            </a:r>
            <a:r>
              <a:rPr lang="it-IT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J.S.Winfield</a:t>
            </a:r>
            <a:r>
              <a:rPr lang="it-IT" b="1" i="1" dirty="0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, </a:t>
            </a:r>
            <a:r>
              <a:rPr lang="it-IT" b="1" i="1" dirty="0" err="1">
                <a:solidFill>
                  <a:srgbClr val="FF0000"/>
                </a:solidFill>
                <a:latin typeface="Garamond" pitchFamily="18" charset="0"/>
                <a:cs typeface="Times New Roman" pitchFamily="18" charset="0"/>
              </a:rPr>
              <a:t>L.Zetta</a:t>
            </a:r>
            <a:endParaRPr lang="en-GB" b="1" i="1" dirty="0">
              <a:solidFill>
                <a:srgbClr val="FF0000"/>
              </a:solidFill>
              <a:latin typeface="Garamond" pitchFamily="18" charset="0"/>
              <a:cs typeface="Times New Roman" pitchFamily="18" charset="0"/>
            </a:endParaRPr>
          </a:p>
          <a:p>
            <a:pPr marL="457200" indent="-457200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endParaRPr lang="it-IT" b="1" i="1" dirty="0">
              <a:solidFill>
                <a:srgbClr val="FF0000"/>
              </a:solidFill>
              <a:latin typeface="Garamond" pitchFamily="18" charset="0"/>
              <a:cs typeface="Times New Roman" pitchFamily="18" charset="0"/>
            </a:endParaRPr>
          </a:p>
          <a:p>
            <a:pPr marL="457200" indent="-457200" algn="ctr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r>
              <a:rPr lang="en-GB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INFN, </a:t>
            </a:r>
            <a:r>
              <a:rPr lang="en-GB" b="1" i="1" dirty="0" err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Sez</a:t>
            </a:r>
            <a:r>
              <a:rPr lang="en-GB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. Pisa, Pisa,  and </a:t>
            </a:r>
            <a:r>
              <a:rPr lang="en-GB" b="1" i="1" dirty="0" err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Sez</a:t>
            </a:r>
            <a:r>
              <a:rPr lang="en-GB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. Milano, Milano, Italy</a:t>
            </a:r>
          </a:p>
          <a:p>
            <a:pPr marL="457200" indent="-457200" algn="ctr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r>
              <a:rPr lang="en-US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University of S. Paulo, IFUSP, Brazil</a:t>
            </a:r>
            <a:endParaRPr lang="en-GB" b="1" i="1" dirty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  <a:p>
            <a:pPr marL="457200" indent="-457200" algn="ctr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r>
              <a:rPr lang="en-GB" b="1" i="1" dirty="0" err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Universitatat</a:t>
            </a:r>
            <a:r>
              <a:rPr lang="en-GB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 Giessen, Giessen, Germany</a:t>
            </a:r>
            <a:endParaRPr lang="it-IT" b="1" i="1" dirty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  <a:p>
            <a:pPr marL="457200" indent="-457200" algn="ctr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r>
              <a:rPr lang="it-IT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NIPNE, Bucarest, Romania</a:t>
            </a:r>
          </a:p>
          <a:p>
            <a:pPr marL="457200" indent="-457200" algn="ctr">
              <a:lnSpc>
                <a:spcPts val="800"/>
              </a:lnSpc>
              <a:spcBef>
                <a:spcPct val="60000"/>
              </a:spcBef>
              <a:buClr>
                <a:schemeClr val="tx1"/>
              </a:buClr>
            </a:pPr>
            <a:r>
              <a:rPr lang="it-IT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GSI, </a:t>
            </a:r>
            <a:r>
              <a:rPr lang="it-IT" b="1" i="1" dirty="0" err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Darmstadt</a:t>
            </a:r>
            <a:r>
              <a:rPr lang="it-IT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, </a:t>
            </a:r>
            <a:r>
              <a:rPr lang="it-IT" b="1" i="1" dirty="0" err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Germany</a:t>
            </a:r>
            <a:endParaRPr lang="en-GB" b="1" i="1" dirty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474117" name="Rectangle 5"/>
          <p:cNvSpPr>
            <a:spLocks noChangeArrowheads="1"/>
          </p:cNvSpPr>
          <p:nvPr/>
        </p:nvSpPr>
        <p:spPr bwMode="auto">
          <a:xfrm>
            <a:off x="6443663" y="6532563"/>
            <a:ext cx="2700337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>
                <a:solidFill>
                  <a:schemeClr val="accent2"/>
                </a:solidFill>
              </a:rPr>
              <a:t>  </a:t>
            </a:r>
            <a:r>
              <a:rPr lang="en-US" i="1" dirty="0" smtClean="0"/>
              <a:t>Pisa  2010</a:t>
            </a:r>
            <a:endParaRPr lang="it-IT" i="1" dirty="0"/>
          </a:p>
        </p:txBody>
      </p:sp>
      <p:sp>
        <p:nvSpPr>
          <p:cNvPr id="474119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2400" b="1">
                <a:solidFill>
                  <a:schemeClr val="accent2"/>
                </a:solidFill>
              </a:rPr>
              <a:t>MAGNEX la Collaborazione</a:t>
            </a:r>
            <a:endParaRPr lang="en-US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549275"/>
            <a:ext cx="7543800" cy="593725"/>
          </a:xfrm>
        </p:spPr>
        <p:txBody>
          <a:bodyPr/>
          <a:lstStyle/>
          <a:p>
            <a:r>
              <a:rPr lang="it-IT" sz="2400" b="1">
                <a:solidFill>
                  <a:srgbClr val="FF0000"/>
                </a:solidFill>
                <a:latin typeface="Garamond" pitchFamily="18" charset="0"/>
              </a:rPr>
              <a:t>Invertire  le matrici di trasporto</a:t>
            </a:r>
            <a:r>
              <a:rPr lang="it-IT" sz="3800" b="1">
                <a:solidFill>
                  <a:schemeClr val="accent2"/>
                </a:solidFill>
                <a:latin typeface="Garamond" pitchFamily="18" charset="0"/>
              </a:rPr>
              <a:t> </a:t>
            </a:r>
            <a:r>
              <a:rPr lang="en-GB" sz="3800" b="1">
                <a:latin typeface="Garamond" pitchFamily="18" charset="0"/>
              </a:rPr>
              <a:t> </a:t>
            </a:r>
            <a:endParaRPr lang="en-GB"/>
          </a:p>
        </p:txBody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76600"/>
            <a:ext cx="8915400" cy="2743200"/>
          </a:xfrm>
        </p:spPr>
        <p:txBody>
          <a:bodyPr/>
          <a:lstStyle/>
          <a:p>
            <a:pPr>
              <a:buFontTx/>
              <a:buBlip>
                <a:blip r:embed="rId4"/>
              </a:buBlip>
            </a:pPr>
            <a:r>
              <a:rPr lang="en-GB" sz="2500" b="1">
                <a:latin typeface="Garamond" pitchFamily="18" charset="0"/>
              </a:rPr>
              <a:t>La grande accettanza implica :</a:t>
            </a:r>
            <a:endParaRPr lang="it-IT" sz="2500" b="1">
              <a:latin typeface="Garamond" pitchFamily="18" charset="0"/>
            </a:endParaRPr>
          </a:p>
          <a:p>
            <a:pPr>
              <a:lnSpc>
                <a:spcPts val="1000"/>
              </a:lnSpc>
              <a:buFontTx/>
              <a:buNone/>
            </a:pPr>
            <a:endParaRPr lang="it-IT" sz="2500" b="1">
              <a:solidFill>
                <a:srgbClr val="CC0000"/>
              </a:solidFill>
              <a:latin typeface="Garamond" pitchFamily="18" charset="0"/>
            </a:endParaRPr>
          </a:p>
          <a:p>
            <a:pPr>
              <a:lnSpc>
                <a:spcPts val="1000"/>
              </a:lnSpc>
              <a:buFontTx/>
              <a:buNone/>
            </a:pPr>
            <a:endParaRPr lang="it-IT" sz="2800" b="1">
              <a:solidFill>
                <a:srgbClr val="CC0000"/>
              </a:solidFill>
              <a:latin typeface="Garamond" pitchFamily="18" charset="0"/>
            </a:endParaRPr>
          </a:p>
          <a:p>
            <a:pPr>
              <a:lnSpc>
                <a:spcPts val="1000"/>
              </a:lnSpc>
              <a:buFontTx/>
              <a:buBlip>
                <a:blip r:embed="rId4"/>
              </a:buBlip>
            </a:pPr>
            <a:endParaRPr lang="it-IT" sz="2500" b="1">
              <a:solidFill>
                <a:srgbClr val="CC0000"/>
              </a:solidFill>
              <a:latin typeface="Garamond" pitchFamily="18" charset="0"/>
            </a:endParaRPr>
          </a:p>
          <a:p>
            <a:pPr>
              <a:lnSpc>
                <a:spcPts val="1000"/>
              </a:lnSpc>
              <a:buFontTx/>
              <a:buBlip>
                <a:blip r:embed="rId4"/>
              </a:buBlip>
            </a:pPr>
            <a:r>
              <a:rPr lang="it-IT" sz="2500" b="1">
                <a:solidFill>
                  <a:srgbClr val="CC0000"/>
                </a:solidFill>
                <a:latin typeface="Garamond" pitchFamily="18" charset="0"/>
              </a:rPr>
              <a:t>Per MAGNEX fino all’ 11</a:t>
            </a:r>
            <a:r>
              <a:rPr lang="it-IT" sz="2500" b="1" baseline="30000">
                <a:solidFill>
                  <a:srgbClr val="CC0000"/>
                </a:solidFill>
                <a:latin typeface="Garamond" pitchFamily="18" charset="0"/>
              </a:rPr>
              <a:t>o</a:t>
            </a:r>
            <a:r>
              <a:rPr lang="it-IT" sz="2500" b="1">
                <a:solidFill>
                  <a:srgbClr val="CC0000"/>
                </a:solidFill>
                <a:latin typeface="Garamond" pitchFamily="18" charset="0"/>
              </a:rPr>
              <a:t> ordine !</a:t>
            </a:r>
            <a:endParaRPr lang="en-GB" sz="2500" b="1">
              <a:solidFill>
                <a:srgbClr val="000000"/>
              </a:solidFill>
              <a:latin typeface="Garamond" pitchFamily="18" charset="0"/>
              <a:sym typeface="Symbol" pitchFamily="18" charset="2"/>
            </a:endParaRPr>
          </a:p>
          <a:p>
            <a:pPr>
              <a:lnSpc>
                <a:spcPct val="20000"/>
              </a:lnSpc>
              <a:buFontTx/>
              <a:buBlip>
                <a:blip r:embed="rId4"/>
              </a:buBlip>
            </a:pPr>
            <a:endParaRPr lang="en-GB" sz="2500" b="1">
              <a:solidFill>
                <a:srgbClr val="000000"/>
              </a:solidFill>
              <a:latin typeface="Garamond" pitchFamily="18" charset="0"/>
              <a:sym typeface="Symbol" pitchFamily="18" charset="2"/>
            </a:endParaRPr>
          </a:p>
          <a:p>
            <a:pPr>
              <a:lnSpc>
                <a:spcPct val="120000"/>
              </a:lnSpc>
              <a:buFontTx/>
              <a:buBlip>
                <a:blip r:embed="rId4"/>
              </a:buBlip>
            </a:pPr>
            <a:r>
              <a:rPr lang="en-GB" sz="2500" b="1">
                <a:latin typeface="Garamond" pitchFamily="18" charset="0"/>
                <a:sym typeface="Symbol" pitchFamily="18" charset="2"/>
              </a:rPr>
              <a:t>Differential algebra (Ex:COSY INFINITY)</a:t>
            </a:r>
            <a:r>
              <a:rPr lang="it-IT" sz="1900" b="1">
                <a:latin typeface="Garamond" pitchFamily="18" charset="0"/>
                <a:sym typeface="Symbol" pitchFamily="18" charset="2"/>
              </a:rPr>
              <a:t> </a:t>
            </a:r>
            <a:r>
              <a:rPr lang="en-GB" sz="1900">
                <a:latin typeface="Garamond" pitchFamily="18" charset="0"/>
                <a:sym typeface="Symbol" pitchFamily="18" charset="2"/>
              </a:rPr>
              <a:t>M. Berz </a:t>
            </a:r>
            <a:r>
              <a:rPr lang="en-GB" sz="1900" i="1">
                <a:latin typeface="Garamond" pitchFamily="18" charset="0"/>
                <a:sym typeface="Symbol" pitchFamily="18" charset="2"/>
              </a:rPr>
              <a:t>et al</a:t>
            </a:r>
            <a:r>
              <a:rPr lang="en-GB" sz="1900">
                <a:latin typeface="Garamond" pitchFamily="18" charset="0"/>
                <a:sym typeface="Symbol" pitchFamily="18" charset="2"/>
              </a:rPr>
              <a:t>., P</a:t>
            </a:r>
            <a:r>
              <a:rPr lang="it-IT" sz="1900">
                <a:latin typeface="Garamond" pitchFamily="18" charset="0"/>
                <a:sym typeface="Symbol" pitchFamily="18" charset="2"/>
              </a:rPr>
              <a:t>R</a:t>
            </a:r>
            <a:r>
              <a:rPr lang="en-GB" sz="1900">
                <a:latin typeface="Garamond" pitchFamily="18" charset="0"/>
                <a:sym typeface="Symbol" pitchFamily="18" charset="2"/>
              </a:rPr>
              <a:t>C 47 (1993) 537</a:t>
            </a:r>
            <a:r>
              <a:rPr lang="en-GB" sz="1900" b="1">
                <a:latin typeface="Garamond" pitchFamily="18" charset="0"/>
                <a:sym typeface="Symbol" pitchFamily="18" charset="2"/>
              </a:rPr>
              <a:t> </a:t>
            </a:r>
            <a:endParaRPr lang="en-GB" sz="1900">
              <a:sym typeface="Symbol" pitchFamily="18" charset="2"/>
            </a:endParaRPr>
          </a:p>
        </p:txBody>
      </p:sp>
      <p:graphicFrame>
        <p:nvGraphicFramePr>
          <p:cNvPr id="386052" name="Object 4"/>
          <p:cNvGraphicFramePr>
            <a:graphicFrameLocks noChangeAspect="1"/>
          </p:cNvGraphicFramePr>
          <p:nvPr/>
        </p:nvGraphicFramePr>
        <p:xfrm>
          <a:off x="914400" y="5867400"/>
          <a:ext cx="4470400" cy="617538"/>
        </p:xfrm>
        <a:graphic>
          <a:graphicData uri="http://schemas.openxmlformats.org/presentationml/2006/ole">
            <p:oleObj spid="_x0000_s34818" name="Equation" r:id="rId5" imgW="927000" imgH="152280" progId="Equation.3">
              <p:embed/>
            </p:oleObj>
          </a:graphicData>
        </a:graphic>
      </p:graphicFrame>
      <p:sp>
        <p:nvSpPr>
          <p:cNvPr id="386053" name="Text Box 5"/>
          <p:cNvSpPr txBox="1">
            <a:spLocks noChangeArrowheads="1"/>
          </p:cNvSpPr>
          <p:nvPr/>
        </p:nvSpPr>
        <p:spPr bwMode="auto">
          <a:xfrm>
            <a:off x="5486400" y="5943600"/>
            <a:ext cx="3657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60000"/>
              </a:spcBef>
              <a:buClr>
                <a:schemeClr val="tx1"/>
              </a:buClr>
            </a:pPr>
            <a:r>
              <a:rPr lang="en-GB" sz="2200" b="1">
                <a:latin typeface="Garamond" pitchFamily="18" charset="0"/>
              </a:rPr>
              <a:t> Formula Iterativa</a:t>
            </a:r>
          </a:p>
        </p:txBody>
      </p:sp>
      <p:graphicFrame>
        <p:nvGraphicFramePr>
          <p:cNvPr id="386054" name="Object 6"/>
          <p:cNvGraphicFramePr>
            <a:graphicFrameLocks noChangeAspect="1"/>
          </p:cNvGraphicFramePr>
          <p:nvPr/>
        </p:nvGraphicFramePr>
        <p:xfrm>
          <a:off x="2555875" y="1196975"/>
          <a:ext cx="3962400" cy="2057400"/>
        </p:xfrm>
        <a:graphic>
          <a:graphicData uri="http://schemas.openxmlformats.org/presentationml/2006/ole">
            <p:oleObj spid="_x0000_s34819" name="Equation" r:id="rId6" imgW="1358640" imgH="914400" progId="Equation.3">
              <p:embed/>
            </p:oleObj>
          </a:graphicData>
        </a:graphic>
      </p:graphicFrame>
      <p:graphicFrame>
        <p:nvGraphicFramePr>
          <p:cNvPr id="386055" name="Object 7"/>
          <p:cNvGraphicFramePr>
            <a:graphicFrameLocks noChangeAspect="1"/>
          </p:cNvGraphicFramePr>
          <p:nvPr/>
        </p:nvGraphicFramePr>
        <p:xfrm>
          <a:off x="1219200" y="3676650"/>
          <a:ext cx="5892800" cy="571500"/>
        </p:xfrm>
        <a:graphic>
          <a:graphicData uri="http://schemas.openxmlformats.org/presentationml/2006/ole">
            <p:oleObj spid="_x0000_s34820" name="Equation" r:id="rId7" imgW="1396800" imgH="203040" progId="Equation.3">
              <p:embed/>
            </p:oleObj>
          </a:graphicData>
        </a:graphic>
      </p:graphicFrame>
      <p:sp>
        <p:nvSpPr>
          <p:cNvPr id="386056" name="Rectangle 8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Pisa  2010</a:t>
            </a:r>
            <a:endParaRPr lang="it-IT" i="1" dirty="0"/>
          </a:p>
        </p:txBody>
      </p:sp>
      <p:sp>
        <p:nvSpPr>
          <p:cNvPr id="386057" name="Rectangle 9"/>
          <p:cNvSpPr>
            <a:spLocks noChangeArrowheads="1"/>
          </p:cNvSpPr>
          <p:nvPr/>
        </p:nvSpPr>
        <p:spPr bwMode="auto">
          <a:xfrm>
            <a:off x="-10795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it-IT" sz="2400" b="1">
                <a:solidFill>
                  <a:schemeClr val="accent2"/>
                </a:solidFill>
              </a:rPr>
              <a:t> Di cosa si tratta 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9" name="Rectangle 3"/>
          <p:cNvSpPr>
            <a:spLocks noChangeArrowheads="1"/>
          </p:cNvSpPr>
          <p:nvPr/>
        </p:nvSpPr>
        <p:spPr bwMode="auto">
          <a:xfrm>
            <a:off x="250825" y="1268413"/>
            <a:ext cx="8636000" cy="477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3200" b="1">
                <a:solidFill>
                  <a:srgbClr val="FF0000"/>
                </a:solidFill>
                <a:sym typeface="Symbol" pitchFamily="18" charset="2"/>
              </a:rPr>
              <a:t>No!</a:t>
            </a:r>
            <a:r>
              <a:rPr lang="en-GB" sz="2200" b="1">
                <a:sym typeface="Symbol" pitchFamily="18" charset="2"/>
              </a:rPr>
              <a:t>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2200" b="1">
                <a:sym typeface="Symbol" pitchFamily="18" charset="2"/>
              </a:rPr>
              <a:t>Esistono limiti </a:t>
            </a:r>
            <a:r>
              <a:rPr lang="it-IT" sz="2200" b="1">
                <a:sym typeface="Symbol" pitchFamily="18" charset="2"/>
              </a:rPr>
              <a:t>alla</a:t>
            </a:r>
            <a:r>
              <a:rPr lang="en-GB" sz="2200" b="1">
                <a:sym typeface="Symbol" pitchFamily="18" charset="2"/>
              </a:rPr>
              <a:t> compensazione software delle </a:t>
            </a:r>
            <a:r>
              <a:rPr lang="it-IT" sz="2200" b="1">
                <a:sym typeface="Symbol" pitchFamily="18" charset="2"/>
              </a:rPr>
              <a:t>aberrazioni.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</a:pPr>
            <a:endParaRPr lang="it-IT" sz="2200" b="1">
              <a:solidFill>
                <a:schemeClr val="hlink"/>
              </a:solidFill>
              <a:latin typeface="Garamond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</a:pPr>
            <a:r>
              <a:rPr lang="it-IT" sz="2200" b="1">
                <a:solidFill>
                  <a:schemeClr val="hlink"/>
                </a:solidFill>
                <a:latin typeface="Garamond" pitchFamily="18" charset="0"/>
                <a:cs typeface="Times New Roman" pitchFamily="18" charset="0"/>
                <a:sym typeface="Symbol" pitchFamily="18" charset="2"/>
              </a:rPr>
              <a:t>Esempio:</a:t>
            </a:r>
            <a:r>
              <a:rPr lang="it-IT" sz="2200" b="1">
                <a:latin typeface="Garamond" pitchFamily="18" charset="0"/>
                <a:cs typeface="Times New Roman" pitchFamily="18" charset="0"/>
                <a:sym typeface="Symbol" pitchFamily="18" charset="2"/>
              </a:rPr>
              <a:t>                    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</a:pPr>
            <a:endParaRPr lang="it-IT" sz="2200" b="1">
              <a:latin typeface="Garamond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</a:pPr>
            <a:endParaRPr lang="en-GB" sz="2200" b="1">
              <a:latin typeface="Garamond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lnSpc>
                <a:spcPts val="3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2200" b="1" i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sym typeface="Symbol" pitchFamily="18" charset="2"/>
              </a:rPr>
              <a:t>           </a:t>
            </a:r>
            <a:endParaRPr lang="it-IT" sz="2200" b="1" i="1">
              <a:solidFill>
                <a:srgbClr val="000000"/>
              </a:solidFill>
              <a:latin typeface="Garamond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lnSpc>
                <a:spcPts val="3000"/>
              </a:lnSpc>
              <a:spcBef>
                <a:spcPct val="50000"/>
              </a:spcBef>
              <a:buClr>
                <a:schemeClr val="tx1"/>
              </a:buClr>
            </a:pPr>
            <a:endParaRPr lang="it-IT" sz="2200" b="1" i="1">
              <a:solidFill>
                <a:srgbClr val="000000"/>
              </a:solidFill>
              <a:latin typeface="Garamond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lnSpc>
                <a:spcPts val="3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2200" b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en-GB" sz="2200" b="1" baseline="-3000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sym typeface="Symbol" pitchFamily="18" charset="2"/>
              </a:rPr>
              <a:t>C </a:t>
            </a:r>
            <a:r>
              <a:rPr lang="en-GB" sz="2200" b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sym typeface="Symbol" pitchFamily="18" charset="2"/>
              </a:rPr>
              <a:t>/ C = 3</a:t>
            </a:r>
            <a:r>
              <a:rPr lang="en-GB" sz="2200" b="1" baseline="-3000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sym typeface="Symbol" pitchFamily="18" charset="2"/>
              </a:rPr>
              <a:t> </a:t>
            </a:r>
            <a:r>
              <a:rPr lang="en-GB" sz="2200" b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sym typeface="Symbol" pitchFamily="18" charset="2"/>
              </a:rPr>
              <a:t>/ </a:t>
            </a:r>
            <a:r>
              <a:rPr lang="en-GB" sz="2200" b="1">
                <a:latin typeface="Garamond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GB" sz="2200" b="1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sym typeface="Symbol" pitchFamily="18" charset="2"/>
              </a:rPr>
              <a:t>,</a:t>
            </a:r>
            <a:r>
              <a:rPr lang="en-GB" sz="2200" b="1">
                <a:latin typeface="Garamond" pitchFamily="18" charset="0"/>
                <a:cs typeface="Times New Roman" pitchFamily="18" charset="0"/>
                <a:sym typeface="Symbol" pitchFamily="18" charset="2"/>
              </a:rPr>
              <a:t>   if </a:t>
            </a:r>
            <a:r>
              <a:rPr lang="en-GB" sz="2200" b="1" baseline="-30000">
                <a:latin typeface="Garamond" pitchFamily="18" charset="0"/>
                <a:cs typeface="Times New Roman" pitchFamily="18" charset="0"/>
                <a:sym typeface="Symbol" pitchFamily="18" charset="2"/>
              </a:rPr>
              <a:t> </a:t>
            </a:r>
            <a:r>
              <a:rPr lang="en-GB" sz="2200" b="1">
                <a:latin typeface="Garamond" pitchFamily="18" charset="0"/>
                <a:cs typeface="Times New Roman" pitchFamily="18" charset="0"/>
                <a:sym typeface="Symbol" pitchFamily="18" charset="2"/>
              </a:rPr>
              <a:t>10 mr and   100 mr </a:t>
            </a:r>
          </a:p>
          <a:p>
            <a:pPr algn="ctr">
              <a:lnSpc>
                <a:spcPts val="3000"/>
              </a:lnSpc>
              <a:spcBef>
                <a:spcPct val="50000"/>
              </a:spcBef>
              <a:buClr>
                <a:schemeClr val="tx1"/>
              </a:buClr>
            </a:pPr>
            <a:r>
              <a:rPr lang="en-GB" sz="2200" b="1">
                <a:latin typeface="Garamond" pitchFamily="18" charset="0"/>
                <a:cs typeface="Times New Roman" pitchFamily="18" charset="0"/>
                <a:sym typeface="Symbol" pitchFamily="18" charset="2"/>
              </a:rPr>
              <a:t>           </a:t>
            </a:r>
            <a:r>
              <a:rPr lang="en-GB" sz="2200" b="1" baseline="-30000">
                <a:latin typeface="Garamond" pitchFamily="18" charset="0"/>
                <a:cs typeface="Times New Roman" pitchFamily="18" charset="0"/>
                <a:sym typeface="Symbol" pitchFamily="18" charset="2"/>
              </a:rPr>
              <a:t>C </a:t>
            </a:r>
            <a:r>
              <a:rPr lang="en-GB" sz="2200" b="1">
                <a:latin typeface="Garamond" pitchFamily="18" charset="0"/>
                <a:cs typeface="Times New Roman" pitchFamily="18" charset="0"/>
                <a:sym typeface="Symbol" pitchFamily="18" charset="2"/>
              </a:rPr>
              <a:t>/ C  30% ! ! !     ( compensazione parziale)</a:t>
            </a:r>
            <a:endParaRPr lang="it-IT" sz="2200" b="1">
              <a:latin typeface="Garamond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lnSpc>
                <a:spcPts val="3000"/>
              </a:lnSpc>
              <a:spcBef>
                <a:spcPct val="50000"/>
              </a:spcBef>
              <a:buClr>
                <a:schemeClr val="tx1"/>
              </a:buClr>
            </a:pPr>
            <a:r>
              <a:rPr lang="it-IT" sz="2400" b="1">
                <a:solidFill>
                  <a:srgbClr val="CC0000"/>
                </a:solidFill>
                <a:cs typeface="Times New Roman" pitchFamily="18" charset="0"/>
                <a:sym typeface="Symbol" pitchFamily="18" charset="2"/>
              </a:rPr>
              <a:t>Le aberrazioni debbono essere minimizzate via hardware</a:t>
            </a:r>
            <a:r>
              <a:rPr lang="en-GB" sz="2100" b="1">
                <a:solidFill>
                  <a:srgbClr val="0000FF"/>
                </a:solidFill>
                <a:latin typeface="Garamond" pitchFamily="18" charset="0"/>
                <a:sym typeface="Symbol" pitchFamily="18" charset="2"/>
              </a:rPr>
              <a:t> </a:t>
            </a:r>
          </a:p>
        </p:txBody>
      </p:sp>
      <p:graphicFrame>
        <p:nvGraphicFramePr>
          <p:cNvPr id="388100" name="Object 4"/>
          <p:cNvGraphicFramePr>
            <a:graphicFrameLocks noChangeAspect="1"/>
          </p:cNvGraphicFramePr>
          <p:nvPr/>
        </p:nvGraphicFramePr>
        <p:xfrm>
          <a:off x="2700338" y="2636838"/>
          <a:ext cx="3810000" cy="533400"/>
        </p:xfrm>
        <a:graphic>
          <a:graphicData uri="http://schemas.openxmlformats.org/presentationml/2006/ole">
            <p:oleObj spid="_x0000_s35842" name="Equation" r:id="rId4" imgW="1523880" imgH="203040" progId="Equation.3">
              <p:embed/>
            </p:oleObj>
          </a:graphicData>
        </a:graphic>
      </p:graphicFrame>
      <p:graphicFrame>
        <p:nvGraphicFramePr>
          <p:cNvPr id="388101" name="Object 5"/>
          <p:cNvGraphicFramePr>
            <a:graphicFrameLocks noChangeAspect="1"/>
          </p:cNvGraphicFramePr>
          <p:nvPr/>
        </p:nvGraphicFramePr>
        <p:xfrm>
          <a:off x="2268538" y="3429000"/>
          <a:ext cx="4572000" cy="781050"/>
        </p:xfrm>
        <a:graphic>
          <a:graphicData uri="http://schemas.openxmlformats.org/presentationml/2006/ole">
            <p:oleObj spid="_x0000_s35843" name="Equation" r:id="rId5" imgW="1422360" imgH="317160" progId="Equation.3">
              <p:embed/>
            </p:oleObj>
          </a:graphicData>
        </a:graphic>
      </p:graphicFrame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6499225" y="6481763"/>
            <a:ext cx="259558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 2010</a:t>
            </a:r>
            <a:endParaRPr lang="it-IT" i="1" dirty="0"/>
          </a:p>
        </p:txBody>
      </p:sp>
      <p:sp>
        <p:nvSpPr>
          <p:cNvPr id="388103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2400" b="1">
                <a:solidFill>
                  <a:schemeClr val="accent2"/>
                </a:solidFill>
              </a:rPr>
              <a:t> Si può corregere le aberrazioni </a:t>
            </a:r>
            <a:r>
              <a:rPr lang="en-GB" sz="2400" b="1">
                <a:solidFill>
                  <a:srgbClr val="FF0000"/>
                </a:solidFill>
              </a:rPr>
              <a:t>solo</a:t>
            </a:r>
            <a:r>
              <a:rPr lang="en-GB" sz="2400" b="1">
                <a:solidFill>
                  <a:schemeClr val="accent2"/>
                </a:solidFill>
              </a:rPr>
              <a:t> via software?</a:t>
            </a:r>
            <a:endParaRPr lang="en-US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8" name="Rectangle 4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2400" b="1">
                <a:solidFill>
                  <a:schemeClr val="accent2"/>
                </a:solidFill>
              </a:rPr>
              <a:t>Traiettorie nel piano orizzontale ( Cosy-Inf.)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553989" name="Rectangle 5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pic>
        <p:nvPicPr>
          <p:cNvPr id="553990" name="Picture 6" descr="fig"/>
          <p:cNvPicPr>
            <a:picLocks noChangeAspect="1" noChangeArrowheads="1"/>
          </p:cNvPicPr>
          <p:nvPr/>
        </p:nvPicPr>
        <p:blipFill>
          <a:blip r:embed="rId3" cstate="print"/>
          <a:srcRect l="2802" t="5879" b="3920"/>
          <a:stretch>
            <a:fillRect/>
          </a:stretch>
        </p:blipFill>
        <p:spPr bwMode="auto">
          <a:xfrm>
            <a:off x="1541463" y="1127125"/>
            <a:ext cx="67119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2400" b="1">
                <a:solidFill>
                  <a:schemeClr val="accent2"/>
                </a:solidFill>
              </a:rPr>
              <a:t>Traiettorie nel piano verticale ( Cosy-Inf.)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568323" name="Rectangle 3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pic>
        <p:nvPicPr>
          <p:cNvPr id="568325" name="Picture 5" descr="fig10"/>
          <p:cNvPicPr>
            <a:picLocks noChangeAspect="1" noChangeArrowheads="1"/>
          </p:cNvPicPr>
          <p:nvPr/>
        </p:nvPicPr>
        <p:blipFill>
          <a:blip r:embed="rId3" cstate="print"/>
          <a:srcRect l="3922" t="3799" b="3799"/>
          <a:stretch>
            <a:fillRect/>
          </a:stretch>
        </p:blipFill>
        <p:spPr bwMode="auto">
          <a:xfrm>
            <a:off x="1612900" y="917575"/>
            <a:ext cx="738822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002" name="Picture 2" descr="1_M6749"/>
          <p:cNvPicPr>
            <a:picLocks noChangeAspect="1" noChangeArrowheads="1"/>
          </p:cNvPicPr>
          <p:nvPr/>
        </p:nvPicPr>
        <p:blipFill>
          <a:blip r:embed="rId3" cstate="print"/>
          <a:srcRect l="2734" t="13998" r="10936" b="22748"/>
          <a:stretch>
            <a:fillRect/>
          </a:stretch>
        </p:blipFill>
        <p:spPr bwMode="auto">
          <a:xfrm>
            <a:off x="1600200" y="1676400"/>
            <a:ext cx="5638800" cy="303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4003" name="Text Box 3"/>
          <p:cNvSpPr txBox="1">
            <a:spLocks noChangeArrowheads="1"/>
          </p:cNvSpPr>
          <p:nvPr/>
        </p:nvSpPr>
        <p:spPr bwMode="auto">
          <a:xfrm>
            <a:off x="812800" y="4972050"/>
            <a:ext cx="77216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GB" sz="2000">
                <a:latin typeface="Times New Roman" pitchFamily="18" charset="0"/>
              </a:rPr>
              <a:t>Grandi Magneti </a:t>
            </a:r>
            <a:r>
              <a:rPr lang="en-GB" sz="2000">
                <a:solidFill>
                  <a:schemeClr val="accent2"/>
                </a:solidFill>
                <a:latin typeface="Times New Roman" pitchFamily="18" charset="0"/>
              </a:rPr>
              <a:t>(Dipolo 92 Tons, Quadrupolo 9 Tons), </a:t>
            </a:r>
            <a:r>
              <a:rPr lang="en-GB" sz="2000">
                <a:latin typeface="Times New Roman" pitchFamily="18" charset="0"/>
              </a:rPr>
              <a:t>alimentati con</a:t>
            </a:r>
            <a:r>
              <a:rPr lang="en-GB" sz="2000">
                <a:solidFill>
                  <a:schemeClr val="accent2"/>
                </a:solidFill>
                <a:latin typeface="Times New Roman" pitchFamily="18" charset="0"/>
              </a:rPr>
              <a:t> 600 kW.  </a:t>
            </a:r>
            <a:r>
              <a:rPr lang="en-GB" sz="2000">
                <a:latin typeface="Times New Roman" pitchFamily="18" charset="0"/>
              </a:rPr>
              <a:t>Spesi millioni di Euro  e parecchi anni- uomo di lavoro. </a:t>
            </a:r>
            <a:endParaRPr lang="en-GB" sz="2400">
              <a:latin typeface="Times New Roman" pitchFamily="18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GB" sz="2000">
                <a:latin typeface="Times New Roman" pitchFamily="18" charset="0"/>
              </a:rPr>
              <a:t> Grossi problemi tecnologici ne hanno influenzato la realizzazione.</a:t>
            </a:r>
          </a:p>
        </p:txBody>
      </p:sp>
      <p:sp>
        <p:nvSpPr>
          <p:cNvPr id="384004" name="Text Box 4"/>
          <p:cNvSpPr txBox="1">
            <a:spLocks noChangeArrowheads="1"/>
          </p:cNvSpPr>
          <p:nvPr/>
        </p:nvSpPr>
        <p:spPr bwMode="auto">
          <a:xfrm>
            <a:off x="203200" y="914400"/>
            <a:ext cx="8534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GB" sz="2000">
                <a:latin typeface="Times New Roman" pitchFamily="18" charset="0"/>
              </a:rPr>
              <a:t>  2</a:t>
            </a:r>
            <a:r>
              <a:rPr lang="en-GB" sz="2000" baseline="30000">
                <a:latin typeface="Times New Roman" pitchFamily="18" charset="0"/>
              </a:rPr>
              <a:t>a</a:t>
            </a:r>
            <a:r>
              <a:rPr lang="en-GB" sz="2000">
                <a:latin typeface="Times New Roman" pitchFamily="18" charset="0"/>
              </a:rPr>
              <a:t> fase: modellare in 3D i magneti, le varie camere a vuoto (DANFYSIK) , pompe da vuoto e vari equipaggiamenti tecnologici </a:t>
            </a:r>
          </a:p>
        </p:txBody>
      </p:sp>
      <p:sp>
        <p:nvSpPr>
          <p:cNvPr id="384005" name="Rectangle 5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384006" name="Rectangle 6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accent2"/>
                </a:solidFill>
              </a:rPr>
              <a:t>Disegnando MAGNEX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4988-9D57-4545-9AFA-7747C47DD580}" type="slidenum">
              <a:rPr lang="en-GB"/>
              <a:pPr/>
              <a:t>42</a:t>
            </a:fld>
            <a:endParaRPr lang="en-GB"/>
          </a:p>
        </p:txBody>
      </p:sp>
      <p:sp>
        <p:nvSpPr>
          <p:cNvPr id="506882" name="Text Box 2"/>
          <p:cNvSpPr txBox="1">
            <a:spLocks noChangeArrowheads="1"/>
          </p:cNvSpPr>
          <p:nvPr/>
        </p:nvSpPr>
        <p:spPr bwMode="auto">
          <a:xfrm>
            <a:off x="71438" y="909638"/>
            <a:ext cx="3455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GB" sz="2000">
                <a:latin typeface="Times New Roman" pitchFamily="18" charset="0"/>
              </a:rPr>
              <a:t>  4</a:t>
            </a:r>
            <a:r>
              <a:rPr lang="en-GB" sz="2000" baseline="30000">
                <a:latin typeface="Times New Roman" pitchFamily="18" charset="0"/>
              </a:rPr>
              <a:t>a</a:t>
            </a:r>
            <a:r>
              <a:rPr lang="en-GB" sz="2000">
                <a:latin typeface="Times New Roman" pitchFamily="18" charset="0"/>
              </a:rPr>
              <a:t> fase : misura dei campi  con sonde Hall </a:t>
            </a:r>
          </a:p>
        </p:txBody>
      </p:sp>
      <p:pic>
        <p:nvPicPr>
          <p:cNvPr id="506883" name="Picture 3" descr="Mapping_2_LH_HB_2000i"/>
          <p:cNvPicPr>
            <a:picLocks noChangeAspect="1" noChangeArrowheads="1"/>
          </p:cNvPicPr>
          <p:nvPr/>
        </p:nvPicPr>
        <p:blipFill>
          <a:blip r:embed="rId5" cstate="print"/>
          <a:srcRect t="8389" b="20973"/>
          <a:stretch>
            <a:fillRect/>
          </a:stretch>
        </p:blipFill>
        <p:spPr bwMode="auto">
          <a:xfrm>
            <a:off x="2411413" y="692150"/>
            <a:ext cx="4257675" cy="274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6884" name="Object 4"/>
          <p:cNvGraphicFramePr>
            <a:graphicFrameLocks noChangeAspect="1"/>
          </p:cNvGraphicFramePr>
          <p:nvPr/>
        </p:nvGraphicFramePr>
        <p:xfrm>
          <a:off x="228600" y="3581400"/>
          <a:ext cx="8458200" cy="3000375"/>
        </p:xfrm>
        <a:graphic>
          <a:graphicData uri="http://schemas.openxmlformats.org/presentationml/2006/ole">
            <p:oleObj spid="_x0000_s38914" name="Grafico" r:id="rId6" imgW="7751160" imgH="5771160" progId="Excel.Sheet.8">
              <p:embed/>
            </p:oleObj>
          </a:graphicData>
        </a:graphic>
      </p:graphicFrame>
      <p:sp>
        <p:nvSpPr>
          <p:cNvPr id="506885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50000">
                <a:srgbClr val="CC0000"/>
              </a:gs>
              <a:gs pos="100000">
                <a:srgbClr val="0033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Times New Roman" pitchFamily="18" charset="0"/>
              </a:rPr>
              <a:t>Mappatura dei campi </a:t>
            </a:r>
          </a:p>
        </p:txBody>
      </p:sp>
      <p:sp>
        <p:nvSpPr>
          <p:cNvPr id="506886" name="Rectangle 6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11" name="Text Box 295"/>
          <p:cNvSpPr txBox="1">
            <a:spLocks noChangeArrowheads="1"/>
          </p:cNvSpPr>
          <p:nvPr/>
        </p:nvSpPr>
        <p:spPr bwMode="auto">
          <a:xfrm>
            <a:off x="5132388" y="1052513"/>
            <a:ext cx="3527425" cy="1257300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b="1">
                <a:latin typeface="Calibri" pitchFamily="34" charset="0"/>
              </a:rPr>
              <a:t>Upper </a:t>
            </a:r>
            <a:r>
              <a:rPr lang="en-US" b="1">
                <a:latin typeface="Calibri" pitchFamily="34" charset="0"/>
              </a:rPr>
              <a:t>bending</a:t>
            </a:r>
            <a:r>
              <a:rPr lang="it-IT" b="1">
                <a:latin typeface="Calibri" pitchFamily="34" charset="0"/>
              </a:rPr>
              <a:t> limit</a:t>
            </a:r>
          </a:p>
          <a:p>
            <a:endParaRPr lang="it-IT" sz="1400">
              <a:latin typeface="Calibri" pitchFamily="34" charset="0"/>
            </a:endParaRPr>
          </a:p>
          <a:p>
            <a:r>
              <a:rPr lang="it-IT" sz="1400" b="1">
                <a:latin typeface="Calibri" pitchFamily="34" charset="0"/>
              </a:rPr>
              <a:t>2 &lt; A &lt; 40</a:t>
            </a:r>
            <a:r>
              <a:rPr lang="it-IT" sz="1400">
                <a:latin typeface="Calibri" pitchFamily="34" charset="0"/>
              </a:rPr>
              <a:t>               </a:t>
            </a:r>
            <a:r>
              <a:rPr lang="it-IT" sz="1400" b="1">
                <a:latin typeface="Calibri" pitchFamily="34" charset="0"/>
              </a:rPr>
              <a:t>E = 30 AMeV</a:t>
            </a:r>
          </a:p>
          <a:p>
            <a:endParaRPr lang="it-IT" sz="1400">
              <a:latin typeface="Calibri" pitchFamily="34" charset="0"/>
            </a:endParaRPr>
          </a:p>
          <a:p>
            <a:r>
              <a:rPr lang="it-IT" sz="1400" b="1">
                <a:latin typeface="Calibri" pitchFamily="34" charset="0"/>
              </a:rPr>
              <a:t>40 &lt; A &lt; 93</a:t>
            </a:r>
            <a:r>
              <a:rPr lang="it-IT" sz="1400">
                <a:latin typeface="Calibri" pitchFamily="34" charset="0"/>
              </a:rPr>
              <a:t>             </a:t>
            </a:r>
            <a:r>
              <a:rPr lang="it-IT" sz="1400" b="1">
                <a:latin typeface="Calibri" pitchFamily="34" charset="0"/>
              </a:rPr>
              <a:t>E = 25 AMeV</a:t>
            </a:r>
          </a:p>
        </p:txBody>
      </p:sp>
      <p:sp>
        <p:nvSpPr>
          <p:cNvPr id="35130" name="Text Box 314"/>
          <p:cNvSpPr txBox="1">
            <a:spLocks noChangeArrowheads="1"/>
          </p:cNvSpPr>
          <p:nvPr/>
        </p:nvSpPr>
        <p:spPr bwMode="auto">
          <a:xfrm>
            <a:off x="5429250" y="1785938"/>
            <a:ext cx="3529013" cy="1044575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b="1">
                <a:latin typeface="Calibri" pitchFamily="34" charset="0"/>
              </a:rPr>
              <a:t>Energy acceptance</a:t>
            </a:r>
          </a:p>
          <a:p>
            <a:endParaRPr lang="it-IT" sz="1400">
              <a:latin typeface="Calibri" pitchFamily="34" charset="0"/>
            </a:endParaRPr>
          </a:p>
          <a:p>
            <a:r>
              <a:rPr lang="it-IT" sz="1400">
                <a:latin typeface="Calibri" pitchFamily="34" charset="0"/>
              </a:rPr>
              <a:t>E</a:t>
            </a:r>
            <a:r>
              <a:rPr lang="it-IT" sz="1400" baseline="-25000">
                <a:latin typeface="Calibri" pitchFamily="34" charset="0"/>
              </a:rPr>
              <a:t>eiett.</a:t>
            </a:r>
            <a:r>
              <a:rPr lang="it-IT" sz="1400">
                <a:latin typeface="Calibri" pitchFamily="34" charset="0"/>
              </a:rPr>
              <a:t> </a:t>
            </a:r>
            <a:r>
              <a:rPr lang="it-IT" sz="1400">
                <a:latin typeface="Calibri" pitchFamily="34" charset="0"/>
                <a:sym typeface="Symbol" pitchFamily="18" charset="2"/>
              </a:rPr>
              <a:t></a:t>
            </a:r>
            <a:r>
              <a:rPr lang="it-IT" sz="1400">
                <a:latin typeface="Calibri" pitchFamily="34" charset="0"/>
              </a:rPr>
              <a:t> 50 MeV </a:t>
            </a:r>
            <a:r>
              <a:rPr lang="it-IT" sz="1400">
                <a:latin typeface="Calibri" pitchFamily="34" charset="0"/>
                <a:sym typeface="Symbol" pitchFamily="18" charset="2"/>
              </a:rPr>
              <a:t> 37MeV &lt; E &lt; 63MeV</a:t>
            </a:r>
          </a:p>
          <a:p>
            <a:endParaRPr lang="it-IT" sz="1400">
              <a:latin typeface="Calibri" pitchFamily="34" charset="0"/>
              <a:sym typeface="Symbol" pitchFamily="18" charset="2"/>
            </a:endParaRPr>
          </a:p>
        </p:txBody>
      </p:sp>
      <p:sp>
        <p:nvSpPr>
          <p:cNvPr id="254980" name="Rectangle 3"/>
          <p:cNvSpPr>
            <a:spLocks noChangeArrowheads="1"/>
          </p:cNvSpPr>
          <p:nvPr/>
        </p:nvSpPr>
        <p:spPr bwMode="auto">
          <a:xfrm>
            <a:off x="1803400" y="1871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254981" name="Picture 4" descr="magnexcap6"/>
          <p:cNvPicPr>
            <a:picLocks noChangeAspect="1" noChangeArrowheads="1"/>
          </p:cNvPicPr>
          <p:nvPr/>
        </p:nvPicPr>
        <p:blipFill>
          <a:blip r:embed="rId5" cstate="print"/>
          <a:srcRect l="5618" t="32129" r="3934" b="11623"/>
          <a:stretch>
            <a:fillRect/>
          </a:stretch>
        </p:blipFill>
        <p:spPr bwMode="auto">
          <a:xfrm>
            <a:off x="1027113" y="3762375"/>
            <a:ext cx="690245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067" name="Object 2"/>
          <p:cNvGraphicFramePr>
            <a:graphicFrameLocks noChangeAspect="1"/>
          </p:cNvGraphicFramePr>
          <p:nvPr/>
        </p:nvGraphicFramePr>
        <p:xfrm>
          <a:off x="0" y="114300"/>
          <a:ext cx="4772025" cy="3105150"/>
        </p:xfrm>
        <a:graphic>
          <a:graphicData uri="http://schemas.openxmlformats.org/presentationml/2006/ole">
            <p:oleObj spid="_x0000_s264194" name="Document" r:id="rId6" imgW="4978703" imgH="2937533" progId="Word.Document.8">
              <p:embed/>
            </p:oleObj>
          </a:graphicData>
        </a:graphic>
      </p:graphicFrame>
      <p:sp>
        <p:nvSpPr>
          <p:cNvPr id="254983" name="Line 253"/>
          <p:cNvSpPr>
            <a:spLocks noChangeShapeType="1"/>
          </p:cNvSpPr>
          <p:nvPr/>
        </p:nvSpPr>
        <p:spPr bwMode="auto">
          <a:xfrm>
            <a:off x="1243013" y="3644900"/>
            <a:ext cx="649287" cy="863600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54984" name="Line 254"/>
          <p:cNvSpPr>
            <a:spLocks noChangeShapeType="1"/>
          </p:cNvSpPr>
          <p:nvPr/>
        </p:nvSpPr>
        <p:spPr bwMode="auto">
          <a:xfrm flipH="1">
            <a:off x="4772025" y="3573463"/>
            <a:ext cx="144463" cy="503237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54985" name="Line 255"/>
          <p:cNvSpPr>
            <a:spLocks noChangeShapeType="1"/>
          </p:cNvSpPr>
          <p:nvPr/>
        </p:nvSpPr>
        <p:spPr bwMode="auto">
          <a:xfrm>
            <a:off x="2900363" y="3573463"/>
            <a:ext cx="71437" cy="576262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54986" name="Line 256"/>
          <p:cNvSpPr>
            <a:spLocks noChangeShapeType="1"/>
          </p:cNvSpPr>
          <p:nvPr/>
        </p:nvSpPr>
        <p:spPr bwMode="auto">
          <a:xfrm flipH="1">
            <a:off x="6788150" y="3644900"/>
            <a:ext cx="431800" cy="1223963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54987" name="Text Box 257"/>
          <p:cNvSpPr txBox="1">
            <a:spLocks noChangeArrowheads="1"/>
          </p:cNvSpPr>
          <p:nvPr/>
        </p:nvSpPr>
        <p:spPr bwMode="auto">
          <a:xfrm>
            <a:off x="595313" y="3016250"/>
            <a:ext cx="1190625" cy="649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b="1">
                <a:solidFill>
                  <a:srgbClr val="C00000"/>
                </a:solidFill>
                <a:latin typeface="Calibri" pitchFamily="34" charset="0"/>
              </a:rPr>
              <a:t>Scattering </a:t>
            </a:r>
          </a:p>
          <a:p>
            <a:r>
              <a:rPr lang="it-IT" b="1">
                <a:solidFill>
                  <a:srgbClr val="C00000"/>
                </a:solidFill>
                <a:latin typeface="Calibri" pitchFamily="34" charset="0"/>
              </a:rPr>
              <a:t>Chamber</a:t>
            </a:r>
          </a:p>
        </p:txBody>
      </p:sp>
      <p:sp>
        <p:nvSpPr>
          <p:cNvPr id="254988" name="Text Box 258"/>
          <p:cNvSpPr txBox="1">
            <a:spLocks noChangeArrowheads="1"/>
          </p:cNvSpPr>
          <p:nvPr/>
        </p:nvSpPr>
        <p:spPr bwMode="auto">
          <a:xfrm>
            <a:off x="2228850" y="3206750"/>
            <a:ext cx="1323975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b="1">
                <a:solidFill>
                  <a:srgbClr val="C00000"/>
                </a:solidFill>
                <a:latin typeface="Calibri" pitchFamily="34" charset="0"/>
              </a:rPr>
              <a:t>Quadrupole</a:t>
            </a:r>
          </a:p>
        </p:txBody>
      </p:sp>
      <p:sp>
        <p:nvSpPr>
          <p:cNvPr id="254989" name="Text Box 259"/>
          <p:cNvSpPr txBox="1">
            <a:spLocks noChangeArrowheads="1"/>
          </p:cNvSpPr>
          <p:nvPr/>
        </p:nvSpPr>
        <p:spPr bwMode="auto">
          <a:xfrm>
            <a:off x="4587875" y="3213100"/>
            <a:ext cx="801688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b="1">
                <a:solidFill>
                  <a:srgbClr val="C00000"/>
                </a:solidFill>
                <a:latin typeface="Calibri" pitchFamily="34" charset="0"/>
              </a:rPr>
              <a:t>Dipole</a:t>
            </a:r>
          </a:p>
        </p:txBody>
      </p:sp>
      <p:sp>
        <p:nvSpPr>
          <p:cNvPr id="254990" name="Text Box 260"/>
          <p:cNvSpPr txBox="1">
            <a:spLocks noChangeArrowheads="1"/>
          </p:cNvSpPr>
          <p:nvPr/>
        </p:nvSpPr>
        <p:spPr bwMode="auto">
          <a:xfrm>
            <a:off x="6502400" y="3074988"/>
            <a:ext cx="1311275" cy="649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b="1">
                <a:solidFill>
                  <a:srgbClr val="C00000"/>
                </a:solidFill>
                <a:latin typeface="Calibri" pitchFamily="34" charset="0"/>
              </a:rPr>
              <a:t>Focal Plane </a:t>
            </a:r>
          </a:p>
          <a:p>
            <a:r>
              <a:rPr lang="it-IT" b="1">
                <a:solidFill>
                  <a:srgbClr val="C00000"/>
                </a:solidFill>
                <a:latin typeface="Calibri" pitchFamily="34" charset="0"/>
              </a:rPr>
              <a:t>Detector</a:t>
            </a:r>
          </a:p>
        </p:txBody>
      </p:sp>
      <p:sp>
        <p:nvSpPr>
          <p:cNvPr id="35112" name="Line 296"/>
          <p:cNvSpPr>
            <a:spLocks noChangeShapeType="1"/>
          </p:cNvSpPr>
          <p:nvPr/>
        </p:nvSpPr>
        <p:spPr bwMode="auto">
          <a:xfrm>
            <a:off x="4987925" y="1465263"/>
            <a:ext cx="288925" cy="234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grpSp>
        <p:nvGrpSpPr>
          <p:cNvPr id="2" name="Gruppo 25"/>
          <p:cNvGrpSpPr>
            <a:grpSpLocks/>
          </p:cNvGrpSpPr>
          <p:nvPr/>
        </p:nvGrpSpPr>
        <p:grpSpPr bwMode="auto">
          <a:xfrm>
            <a:off x="5286375" y="1428750"/>
            <a:ext cx="3527425" cy="1257300"/>
            <a:chOff x="8116937" y="3671898"/>
            <a:chExt cx="3527425" cy="1257300"/>
          </a:xfrm>
        </p:grpSpPr>
        <p:sp>
          <p:nvSpPr>
            <p:cNvPr id="254993" name="Text Box 297"/>
            <p:cNvSpPr txBox="1">
              <a:spLocks noChangeArrowheads="1"/>
            </p:cNvSpPr>
            <p:nvPr/>
          </p:nvSpPr>
          <p:spPr bwMode="auto">
            <a:xfrm>
              <a:off x="8116937" y="3671898"/>
              <a:ext cx="3527425" cy="1257300"/>
            </a:xfrm>
            <a:prstGeom prst="rect">
              <a:avLst/>
            </a:prstGeom>
            <a:solidFill>
              <a:srgbClr val="99CC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it-IT" b="1">
                  <a:latin typeface="Calibri" pitchFamily="34" charset="0"/>
                </a:rPr>
                <a:t>Angular acceptance</a:t>
              </a:r>
            </a:p>
            <a:p>
              <a:endParaRPr lang="it-IT" sz="1400">
                <a:latin typeface="Calibri" pitchFamily="34" charset="0"/>
              </a:endParaRPr>
            </a:p>
            <a:p>
              <a:r>
                <a:rPr lang="it-IT" sz="1400">
                  <a:latin typeface="Calibri" pitchFamily="34" charset="0"/>
                </a:rPr>
                <a:t>Setting            </a:t>
              </a:r>
              <a:r>
                <a:rPr lang="it-IT" sz="1400">
                  <a:latin typeface="Calibri" pitchFamily="34" charset="0"/>
                  <a:cs typeface="Arial" pitchFamily="34" charset="0"/>
                </a:rPr>
                <a:t>       →  0° &lt; </a:t>
              </a:r>
              <a:r>
                <a:rPr lang="el-GR" sz="1400">
                  <a:latin typeface="Calibri" pitchFamily="34" charset="0"/>
                  <a:cs typeface="Arial" pitchFamily="34" charset="0"/>
                </a:rPr>
                <a:t>θ</a:t>
              </a:r>
              <a:r>
                <a:rPr lang="it-IT" sz="1400" baseline="-25000">
                  <a:latin typeface="Calibri" pitchFamily="34" charset="0"/>
                  <a:cs typeface="Arial" pitchFamily="34" charset="0"/>
                </a:rPr>
                <a:t>lab</a:t>
              </a:r>
              <a:r>
                <a:rPr lang="it-IT" sz="1400">
                  <a:latin typeface="Calibri" pitchFamily="34" charset="0"/>
                  <a:cs typeface="Arial" pitchFamily="34" charset="0"/>
                </a:rPr>
                <a:t> &lt; 14°</a:t>
              </a:r>
            </a:p>
            <a:p>
              <a:endParaRPr lang="el-GR" sz="1400">
                <a:latin typeface="Calibri" pitchFamily="34" charset="0"/>
                <a:cs typeface="Arial" pitchFamily="34" charset="0"/>
              </a:endParaRPr>
            </a:p>
            <a:p>
              <a:r>
                <a:rPr lang="it-IT" sz="1400">
                  <a:latin typeface="Calibri" pitchFamily="34" charset="0"/>
                </a:rPr>
                <a:t>Setting                   →  85° &lt; </a:t>
              </a:r>
              <a:r>
                <a:rPr lang="el-GR" sz="1400">
                  <a:latin typeface="Calibri" pitchFamily="34" charset="0"/>
                </a:rPr>
                <a:t>θ</a:t>
              </a:r>
              <a:r>
                <a:rPr lang="it-IT" sz="1400" baseline="-25000">
                  <a:latin typeface="Calibri" pitchFamily="34" charset="0"/>
                </a:rPr>
                <a:t>lab</a:t>
              </a:r>
              <a:r>
                <a:rPr lang="it-IT" sz="1400">
                  <a:latin typeface="Calibri" pitchFamily="34" charset="0"/>
                </a:rPr>
                <a:t> &lt; 96°</a:t>
              </a:r>
            </a:p>
          </p:txBody>
        </p:sp>
        <p:graphicFrame>
          <p:nvGraphicFramePr>
            <p:cNvPr id="254994" name="Object 3"/>
            <p:cNvGraphicFramePr>
              <a:graphicFrameLocks noChangeAspect="1"/>
            </p:cNvGraphicFramePr>
            <p:nvPr/>
          </p:nvGraphicFramePr>
          <p:xfrm>
            <a:off x="8853522" y="4621223"/>
            <a:ext cx="576262" cy="236537"/>
          </p:xfrm>
          <a:graphic>
            <a:graphicData uri="http://schemas.openxmlformats.org/presentationml/2006/ole">
              <p:oleObj spid="_x0000_s264195" name="Equation" r:id="rId7" imgW="495000" imgH="203040" progId="Equation.3">
                <p:embed/>
              </p:oleObj>
            </a:graphicData>
          </a:graphic>
        </p:graphicFrame>
        <p:graphicFrame>
          <p:nvGraphicFramePr>
            <p:cNvPr id="254995" name="Object 4"/>
            <p:cNvGraphicFramePr>
              <a:graphicFrameLocks noChangeAspect="1"/>
            </p:cNvGraphicFramePr>
            <p:nvPr/>
          </p:nvGraphicFramePr>
          <p:xfrm>
            <a:off x="8855109" y="4199652"/>
            <a:ext cx="503237" cy="244475"/>
          </p:xfrm>
          <a:graphic>
            <a:graphicData uri="http://schemas.openxmlformats.org/presentationml/2006/ole">
              <p:oleObj spid="_x0000_s264196" name="Equation" r:id="rId8" imgW="419040" imgH="203040" progId="Equation.3">
                <p:embed/>
              </p:oleObj>
            </a:graphicData>
          </a:graphic>
        </p:graphicFrame>
      </p:grpSp>
      <p:sp>
        <p:nvSpPr>
          <p:cNvPr id="35131" name="AutoShape 315"/>
          <p:cNvSpPr>
            <a:spLocks/>
          </p:cNvSpPr>
          <p:nvPr/>
        </p:nvSpPr>
        <p:spPr bwMode="auto">
          <a:xfrm>
            <a:off x="4700588" y="909638"/>
            <a:ext cx="287337" cy="1079500"/>
          </a:xfrm>
          <a:prstGeom prst="rightBrace">
            <a:avLst>
              <a:gd name="adj1" fmla="val 31308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35134" name="Line 318"/>
          <p:cNvSpPr>
            <a:spLocks noChangeShapeType="1"/>
          </p:cNvSpPr>
          <p:nvPr/>
        </p:nvSpPr>
        <p:spPr bwMode="auto">
          <a:xfrm>
            <a:off x="4719638" y="2132013"/>
            <a:ext cx="700087" cy="73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35137" name="AutoShape 321"/>
          <p:cNvSpPr>
            <a:spLocks/>
          </p:cNvSpPr>
          <p:nvPr/>
        </p:nvSpPr>
        <p:spPr bwMode="auto">
          <a:xfrm>
            <a:off x="4700588" y="2257425"/>
            <a:ext cx="287337" cy="720725"/>
          </a:xfrm>
          <a:prstGeom prst="rightBrace">
            <a:avLst>
              <a:gd name="adj1" fmla="val 20902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35139" name="Line 323"/>
          <p:cNvSpPr>
            <a:spLocks noChangeShapeType="1"/>
          </p:cNvSpPr>
          <p:nvPr/>
        </p:nvSpPr>
        <p:spPr bwMode="auto">
          <a:xfrm>
            <a:off x="4700588" y="765175"/>
            <a:ext cx="2087562" cy="287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35136" name="Line 320"/>
          <p:cNvSpPr>
            <a:spLocks noChangeShapeType="1"/>
          </p:cNvSpPr>
          <p:nvPr/>
        </p:nvSpPr>
        <p:spPr bwMode="auto">
          <a:xfrm>
            <a:off x="4987925" y="2617788"/>
            <a:ext cx="576263" cy="19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35132" name="Text Box 316"/>
          <p:cNvSpPr txBox="1">
            <a:spLocks noChangeArrowheads="1"/>
          </p:cNvSpPr>
          <p:nvPr/>
        </p:nvSpPr>
        <p:spPr bwMode="auto">
          <a:xfrm>
            <a:off x="5580063" y="2311400"/>
            <a:ext cx="3492500" cy="831850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b="1">
                <a:latin typeface="Calibri" pitchFamily="34" charset="0"/>
              </a:rPr>
              <a:t>Energy </a:t>
            </a:r>
            <a:r>
              <a:rPr lang="en-US" b="1">
                <a:latin typeface="Calibri" pitchFamily="34" charset="0"/>
              </a:rPr>
              <a:t>resolution</a:t>
            </a:r>
          </a:p>
          <a:p>
            <a:endParaRPr lang="it-IT" sz="1400">
              <a:latin typeface="Calibri" pitchFamily="34" charset="0"/>
              <a:sym typeface="Symbol" pitchFamily="18" charset="2"/>
            </a:endParaRPr>
          </a:p>
          <a:p>
            <a:r>
              <a:rPr lang="it-IT" sz="1400">
                <a:latin typeface="Calibri" pitchFamily="34" charset="0"/>
                <a:sym typeface="Symbol" pitchFamily="18" charset="2"/>
              </a:rPr>
              <a:t>Measured E/E  1/1000</a:t>
            </a:r>
          </a:p>
        </p:txBody>
      </p:sp>
      <p:sp>
        <p:nvSpPr>
          <p:cNvPr id="27" name="Segnaposto numero diapositiva 26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F65220E-E479-4EF2-8A7E-2D19A3462D25}" type="slidenum">
              <a:rPr lang="it-IT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43</a:t>
            </a:fld>
            <a:endParaRPr lang="it-IT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55004" name="Rectangle 1026"/>
          <p:cNvSpPr>
            <a:spLocks noChangeArrowheads="1"/>
          </p:cNvSpPr>
          <p:nvPr/>
        </p:nvSpPr>
        <p:spPr bwMode="auto">
          <a:xfrm>
            <a:off x="5029200" y="0"/>
            <a:ext cx="4114800" cy="7620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400">
                <a:solidFill>
                  <a:schemeClr val="bg1"/>
                </a:solidFill>
                <a:latin typeface="Arial" pitchFamily="34" charset="0"/>
              </a:rPr>
              <a:t>MAGNEX  </a:t>
            </a:r>
          </a:p>
        </p:txBody>
      </p:sp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6262688" y="6451600"/>
            <a:ext cx="2881312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 i="1" dirty="0" err="1">
                <a:solidFill>
                  <a:schemeClr val="accent2"/>
                </a:solidFill>
                <a:latin typeface="Times New Roman" pitchFamily="18" charset="0"/>
              </a:rPr>
              <a:t>A.Cunsolo</a:t>
            </a:r>
            <a:r>
              <a:rPr lang="en-US" sz="2000" b="1" i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2000" b="1" i="1" dirty="0">
                <a:latin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</a:rPr>
              <a:t> Pisa  2010</a:t>
            </a:r>
            <a:endParaRPr lang="it-IT" sz="2000" i="1" dirty="0">
              <a:latin typeface="Times New Roman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30" grpId="0" animBg="1"/>
      <p:bldP spid="35112" grpId="0" animBg="1"/>
      <p:bldP spid="35131" grpId="0" animBg="1"/>
      <p:bldP spid="35134" grpId="0" animBg="1"/>
      <p:bldP spid="35137" grpId="0" animBg="1"/>
      <p:bldP spid="35139" grpId="0" animBg="1"/>
      <p:bldP spid="35136" grpId="0" animBg="1"/>
      <p:bldP spid="351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it-IT" sz="2400" b="1">
                <a:latin typeface="Garamond" pitchFamily="18" charset="0"/>
              </a:rPr>
              <a:t>A.Cunsolo et al., NIMA 481 (2002) 48</a:t>
            </a:r>
          </a:p>
          <a:p>
            <a:r>
              <a:rPr lang="it-IT" sz="2400" b="1">
                <a:latin typeface="Garamond" pitchFamily="18" charset="0"/>
              </a:rPr>
              <a:t>A.Cunsolo et al., NIMA 484 (2002) 56</a:t>
            </a:r>
          </a:p>
          <a:p>
            <a:r>
              <a:rPr lang="it-IT" sz="2400" b="1">
                <a:latin typeface="Garamond" pitchFamily="18" charset="0"/>
              </a:rPr>
              <a:t>A.Cunsolo et al., NIMA 495 (2002) 216</a:t>
            </a:r>
          </a:p>
          <a:p>
            <a:r>
              <a:rPr lang="it-IT" sz="2400" b="1">
                <a:latin typeface="Garamond" pitchFamily="18" charset="0"/>
              </a:rPr>
              <a:t>V.A.Schepunov et al., NIMB 204 (2003) 447</a:t>
            </a:r>
          </a:p>
          <a:p>
            <a:r>
              <a:rPr lang="it-IT" sz="2400" b="1">
                <a:latin typeface="Garamond" pitchFamily="18" charset="0"/>
              </a:rPr>
              <a:t>A.Lazzaro et al.,I.P.C.S.175 (2005) 171</a:t>
            </a:r>
          </a:p>
          <a:p>
            <a:r>
              <a:rPr lang="it-IT" sz="2400" b="1">
                <a:latin typeface="Garamond" pitchFamily="18" charset="0"/>
              </a:rPr>
              <a:t>A.Lazzaro et al., NIMA 570 (2007) 192</a:t>
            </a:r>
          </a:p>
          <a:p>
            <a:r>
              <a:rPr lang="it-IT" sz="2400" b="1">
                <a:latin typeface="Garamond" pitchFamily="18" charset="0"/>
              </a:rPr>
              <a:t>A.Cunsolo et al., E.P.J. 150 (2007) 343</a:t>
            </a:r>
          </a:p>
          <a:p>
            <a:r>
              <a:rPr lang="it-IT" sz="2400" b="1">
                <a:latin typeface="Garamond" pitchFamily="18" charset="0"/>
              </a:rPr>
              <a:t>A.Lazzaro et al., NIMA 565 (2008) 136</a:t>
            </a:r>
          </a:p>
          <a:p>
            <a:r>
              <a:rPr lang="it-IT" sz="2400" b="1">
                <a:latin typeface="Garamond" pitchFamily="18" charset="0"/>
              </a:rPr>
              <a:t>A.Lazzaro et al., NIMA accepted ( Marzo 2008)</a:t>
            </a:r>
          </a:p>
          <a:p>
            <a:r>
              <a:rPr lang="it-IT" sz="2400" b="1">
                <a:latin typeface="Garamond" pitchFamily="18" charset="0"/>
              </a:rPr>
              <a:t>A.Lazzaro et al., NIMA inviato ( Giugno 2008)</a:t>
            </a:r>
            <a:endParaRPr lang="en-GB" sz="2400" b="1">
              <a:latin typeface="Garamond" pitchFamily="18" charset="0"/>
            </a:endParaRPr>
          </a:p>
        </p:txBody>
      </p:sp>
      <p:sp>
        <p:nvSpPr>
          <p:cNvPr id="476164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476165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00FF00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accent2"/>
                </a:solidFill>
              </a:rPr>
              <a:t>Lo spettrometro ray-tracing MAGNEX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A390B-B976-461D-A810-3E828AF8F940}" type="slidenum">
              <a:rPr lang="en-US"/>
              <a:pPr/>
              <a:t>45</a:t>
            </a:fld>
            <a:endParaRPr lang="en-US"/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781175"/>
            <a:ext cx="7827963" cy="3562350"/>
          </a:xfrm>
          <a:noFill/>
          <a:ln/>
        </p:spPr>
        <p:txBody>
          <a:bodyPr/>
          <a:lstStyle/>
          <a:p>
            <a:pPr marL="571500" indent="-571500">
              <a:buFontTx/>
              <a:buBlip>
                <a:blip r:embed="rId3"/>
              </a:buBlip>
            </a:pPr>
            <a:r>
              <a:rPr lang="en-GB" sz="2500" b="1">
                <a:solidFill>
                  <a:srgbClr val="CC0000"/>
                </a:solidFill>
                <a:latin typeface="Garamond" pitchFamily="18" charset="0"/>
              </a:rPr>
              <a:t>Rivelatore di start Sensibile alla Posizione</a:t>
            </a:r>
            <a:r>
              <a:rPr lang="en-GB" sz="2500" b="1">
                <a:latin typeface="Garamond" pitchFamily="18" charset="0"/>
              </a:rPr>
              <a:t>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(PSD), basato su una piastrina a microcanali, per la misura    di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  <a:sym typeface="Symbol" pitchFamily="18" charset="2"/>
              </a:rPr>
              <a:t>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i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 e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  <a:sym typeface="Symbol" pitchFamily="18" charset="2"/>
              </a:rPr>
              <a:t>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i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 e fornire  T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START 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del tempodi volo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 </a:t>
            </a:r>
            <a:endParaRPr lang="it-IT" sz="2500" b="1" baseline="-25000">
              <a:solidFill>
                <a:srgbClr val="000066"/>
              </a:solidFill>
              <a:latin typeface="Garamond" pitchFamily="18" charset="0"/>
            </a:endParaRPr>
          </a:p>
          <a:p>
            <a:pPr marL="571500" indent="-571500">
              <a:buFontTx/>
              <a:buNone/>
            </a:pPr>
            <a:endParaRPr lang="en-GB" sz="2500" b="1">
              <a:solidFill>
                <a:srgbClr val="000066"/>
              </a:solidFill>
              <a:latin typeface="Garamond" pitchFamily="18" charset="0"/>
            </a:endParaRPr>
          </a:p>
          <a:p>
            <a:pPr marL="571500" indent="-571500">
              <a:buFontTx/>
              <a:buBlip>
                <a:blip r:embed="rId3"/>
              </a:buBlip>
            </a:pPr>
            <a:r>
              <a:rPr lang="en-GB" sz="2500" b="1">
                <a:solidFill>
                  <a:srgbClr val="CC0000"/>
                </a:solidFill>
                <a:latin typeface="Garamond" pitchFamily="18" charset="0"/>
              </a:rPr>
              <a:t>Rivelatore di Piano </a:t>
            </a:r>
            <a:r>
              <a:rPr lang="en-GB" sz="2500" b="1">
                <a:latin typeface="Garamond" pitchFamily="18" charset="0"/>
              </a:rPr>
              <a:t>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(FPD) per la misura di x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f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 , y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f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 ,</a:t>
            </a:r>
          </a:p>
          <a:p>
            <a:pPr marL="571500" indent="-571500">
              <a:buFontTx/>
              <a:buNone/>
            </a:pP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      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  <a:sym typeface="Symbol" pitchFamily="18" charset="2"/>
              </a:rPr>
              <a:t>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f</a:t>
            </a:r>
            <a:r>
              <a:rPr lang="it-IT" sz="2500" b="1">
                <a:solidFill>
                  <a:srgbClr val="000066"/>
                </a:solidFill>
                <a:latin typeface="Garamond" pitchFamily="18" charset="0"/>
              </a:rPr>
              <a:t>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,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  <a:sym typeface="Symbol" pitchFamily="18" charset="2"/>
              </a:rPr>
              <a:t>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f </a:t>
            </a:r>
            <a:r>
              <a:rPr lang="it-IT" sz="2500" b="1">
                <a:solidFill>
                  <a:srgbClr val="000066"/>
                </a:solidFill>
                <a:latin typeface="Garamond" pitchFamily="18" charset="0"/>
              </a:rPr>
              <a:t>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,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 </a:t>
            </a:r>
            <a:r>
              <a:rPr lang="it-IT" sz="2500" b="1">
                <a:solidFill>
                  <a:srgbClr val="000066"/>
                </a:solidFill>
                <a:latin typeface="Garamond" pitchFamily="18" charset="0"/>
              </a:rPr>
              <a:t>d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E</a:t>
            </a:r>
            <a:r>
              <a:rPr lang="it-IT" sz="2500" b="1">
                <a:solidFill>
                  <a:srgbClr val="000066"/>
                </a:solidFill>
                <a:latin typeface="Garamond" pitchFamily="18" charset="0"/>
              </a:rPr>
              <a:t>/dx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 , </a:t>
            </a:r>
            <a:r>
              <a:rPr lang="en-GB" sz="2500" b="1" noProof="1">
                <a:solidFill>
                  <a:srgbClr val="000066"/>
                </a:solidFill>
                <a:latin typeface="Garamond" pitchFamily="18" charset="0"/>
              </a:rPr>
              <a:t>E</a:t>
            </a:r>
            <a:r>
              <a:rPr lang="en-GB" sz="2500" b="1" baseline="-25000" noProof="1">
                <a:solidFill>
                  <a:srgbClr val="000066"/>
                </a:solidFill>
                <a:latin typeface="Garamond" pitchFamily="18" charset="0"/>
              </a:rPr>
              <a:t>res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e T</a:t>
            </a:r>
            <a:r>
              <a:rPr lang="en-GB" sz="2500" b="1" baseline="-25000">
                <a:solidFill>
                  <a:srgbClr val="000066"/>
                </a:solidFill>
                <a:latin typeface="Garamond" pitchFamily="18" charset="0"/>
              </a:rPr>
              <a:t>STOP</a:t>
            </a:r>
            <a:r>
              <a:rPr lang="it-IT" sz="2500" b="1">
                <a:solidFill>
                  <a:srgbClr val="000066"/>
                </a:solidFill>
                <a:latin typeface="Garamond" pitchFamily="18" charset="0"/>
              </a:rPr>
              <a:t> </a:t>
            </a:r>
            <a:r>
              <a:rPr lang="en-GB" sz="2500" b="1">
                <a:solidFill>
                  <a:srgbClr val="000066"/>
                </a:solidFill>
                <a:latin typeface="Garamond" pitchFamily="18" charset="0"/>
              </a:rPr>
              <a:t>con soglia in energia  bassa </a:t>
            </a:r>
            <a:endParaRPr lang="en-GB" sz="2700" baseline="-25000">
              <a:solidFill>
                <a:srgbClr val="000066"/>
              </a:solidFill>
              <a:latin typeface="Garamond" pitchFamily="18" charset="0"/>
            </a:endParaRPr>
          </a:p>
        </p:txBody>
      </p:sp>
      <p:sp>
        <p:nvSpPr>
          <p:cNvPr id="400388" name="Rectangle 4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400389" name="Rectangle 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50000">
                <a:srgbClr val="CC0000"/>
              </a:gs>
              <a:gs pos="100000">
                <a:srgbClr val="0033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Definizione del sistema di rivelazione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9BC5D-8E63-4D46-82EB-B0FE5B0472D6}" type="slidenum">
              <a:rPr lang="en-US"/>
              <a:pPr/>
              <a:t>46</a:t>
            </a:fld>
            <a:endParaRPr lang="en-US"/>
          </a:p>
        </p:txBody>
      </p:sp>
      <p:sp>
        <p:nvSpPr>
          <p:cNvPr id="398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5257800"/>
            <a:ext cx="8915400" cy="1219200"/>
          </a:xfrm>
        </p:spPr>
        <p:txBody>
          <a:bodyPr/>
          <a:lstStyle/>
          <a:p>
            <a:pPr marL="571500" indent="-571500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GB" sz="2000" b="1" dirty="0" err="1">
                <a:solidFill>
                  <a:srgbClr val="000066"/>
                </a:solidFill>
                <a:latin typeface="Garamond" pitchFamily="18" charset="0"/>
              </a:rPr>
              <a:t>Vincoli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 </a:t>
            </a:r>
            <a:r>
              <a:rPr lang="en-GB" sz="2000" b="1" dirty="0" err="1">
                <a:solidFill>
                  <a:srgbClr val="000066"/>
                </a:solidFill>
                <a:latin typeface="Garamond" pitchFamily="18" charset="0"/>
              </a:rPr>
              <a:t>geometrici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  (</a:t>
            </a:r>
            <a:r>
              <a:rPr lang="it-IT" sz="2000" b="1" dirty="0">
                <a:solidFill>
                  <a:srgbClr val="000066"/>
                </a:solidFill>
                <a:latin typeface="Garamond" pitchFamily="18" charset="0"/>
              </a:rPr>
              <a:t>spazio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, </a:t>
            </a:r>
            <a:r>
              <a:rPr lang="en-GB" sz="2000" b="1" dirty="0" err="1">
                <a:solidFill>
                  <a:srgbClr val="000066"/>
                </a:solidFill>
                <a:latin typeface="Garamond" pitchFamily="18" charset="0"/>
              </a:rPr>
              <a:t>campi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 </a:t>
            </a:r>
            <a:r>
              <a:rPr lang="en-GB" sz="2000" b="1" dirty="0" err="1">
                <a:solidFill>
                  <a:srgbClr val="000066"/>
                </a:solidFill>
                <a:latin typeface="Garamond" pitchFamily="18" charset="0"/>
              </a:rPr>
              <a:t>magnetici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, </a:t>
            </a:r>
            <a:r>
              <a:rPr lang="en-GB" sz="2000" b="1" dirty="0" err="1">
                <a:solidFill>
                  <a:srgbClr val="000066"/>
                </a:solidFill>
                <a:latin typeface="Garamond" pitchFamily="18" charset="0"/>
              </a:rPr>
              <a:t>profilie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, etc.)</a:t>
            </a:r>
            <a:endParaRPr lang="it-IT" sz="2000" b="1" dirty="0">
              <a:solidFill>
                <a:srgbClr val="000066"/>
              </a:solidFill>
              <a:latin typeface="Garamond" pitchFamily="18" charset="0"/>
            </a:endParaRPr>
          </a:p>
          <a:p>
            <a:pPr marL="571500" indent="-571500">
              <a:lnSpc>
                <a:spcPct val="105000"/>
              </a:lnSpc>
              <a:buFontTx/>
              <a:buBlip>
                <a:blip r:embed="rId3"/>
              </a:buBlip>
            </a:pPr>
            <a:r>
              <a:rPr lang="en-GB" sz="2000" b="1" dirty="0" err="1">
                <a:solidFill>
                  <a:srgbClr val="0033CC"/>
                </a:solidFill>
                <a:latin typeface="Garamond" pitchFamily="18" charset="0"/>
              </a:rPr>
              <a:t>Soglie</a:t>
            </a:r>
            <a:r>
              <a:rPr lang="en-GB" sz="2000" b="1" dirty="0">
                <a:solidFill>
                  <a:srgbClr val="0033CC"/>
                </a:solidFill>
                <a:latin typeface="Garamond" pitchFamily="18" charset="0"/>
              </a:rPr>
              <a:t> in </a:t>
            </a:r>
            <a:r>
              <a:rPr lang="en-GB" sz="2000" b="1" dirty="0" err="1">
                <a:solidFill>
                  <a:srgbClr val="0033CC"/>
                </a:solidFill>
                <a:latin typeface="Garamond" pitchFamily="18" charset="0"/>
              </a:rPr>
              <a:t>Energia</a:t>
            </a:r>
            <a:r>
              <a:rPr lang="en-GB" sz="2000" b="1" dirty="0">
                <a:solidFill>
                  <a:srgbClr val="0033CC"/>
                </a:solidFill>
                <a:latin typeface="Garamond" pitchFamily="18" charset="0"/>
              </a:rPr>
              <a:t>  (</a:t>
            </a:r>
            <a:r>
              <a:rPr lang="en-GB" sz="2000" b="1" dirty="0" err="1">
                <a:solidFill>
                  <a:srgbClr val="0033CC"/>
                </a:solidFill>
                <a:latin typeface="Garamond" pitchFamily="18" charset="0"/>
              </a:rPr>
              <a:t>fogli</a:t>
            </a:r>
            <a:r>
              <a:rPr lang="en-GB" sz="2000" b="1" dirty="0">
                <a:solidFill>
                  <a:srgbClr val="0033CC"/>
                </a:solidFill>
                <a:latin typeface="Garamond" pitchFamily="18" charset="0"/>
              </a:rPr>
              <a:t>, </a:t>
            </a:r>
            <a:r>
              <a:rPr lang="en-GB" sz="2000" b="1" dirty="0" err="1">
                <a:solidFill>
                  <a:srgbClr val="0033CC"/>
                </a:solidFill>
                <a:latin typeface="Garamond" pitchFamily="18" charset="0"/>
              </a:rPr>
              <a:t>pessione</a:t>
            </a:r>
            <a:r>
              <a:rPr lang="en-GB" sz="2000" b="1" dirty="0">
                <a:solidFill>
                  <a:srgbClr val="0033CC"/>
                </a:solidFill>
                <a:latin typeface="Garamond" pitchFamily="18" charset="0"/>
              </a:rPr>
              <a:t> del gas)</a:t>
            </a:r>
          </a:p>
          <a:p>
            <a:pPr marL="571500" indent="-571500">
              <a:lnSpc>
                <a:spcPct val="105000"/>
              </a:lnSpc>
              <a:buFontTx/>
              <a:buBlip>
                <a:blip r:embed="rId3"/>
              </a:buBlip>
            </a:pPr>
            <a:r>
              <a:rPr lang="en-GB" sz="2000" b="1" dirty="0" err="1">
                <a:solidFill>
                  <a:srgbClr val="FF0000"/>
                </a:solidFill>
                <a:latin typeface="Garamond" pitchFamily="18" charset="0"/>
              </a:rPr>
              <a:t>Costo</a:t>
            </a:r>
            <a:r>
              <a:rPr lang="en-GB" sz="2000" b="1" dirty="0">
                <a:solidFill>
                  <a:srgbClr val="FF0000"/>
                </a:solidFill>
                <a:latin typeface="Garamond" pitchFamily="18" charset="0"/>
              </a:rPr>
              <a:t> e </a:t>
            </a:r>
            <a:r>
              <a:rPr lang="en-GB" sz="2000" b="1" dirty="0" err="1">
                <a:solidFill>
                  <a:srgbClr val="FF0000"/>
                </a:solidFill>
                <a:latin typeface="Garamond" pitchFamily="18" charset="0"/>
              </a:rPr>
              <a:t>complicazioni</a:t>
            </a:r>
            <a:r>
              <a:rPr lang="en-GB" sz="2000" b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Garamond" pitchFamily="18" charset="0"/>
              </a:rPr>
              <a:t>varie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 (rate, </a:t>
            </a:r>
            <a:r>
              <a:rPr lang="en-GB" sz="2000" b="1" dirty="0" err="1">
                <a:solidFill>
                  <a:srgbClr val="000066"/>
                </a:solidFill>
                <a:latin typeface="Garamond" pitchFamily="18" charset="0"/>
              </a:rPr>
              <a:t>electronica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, </a:t>
            </a:r>
            <a:r>
              <a:rPr lang="en-GB" sz="2000" b="1" dirty="0" err="1">
                <a:solidFill>
                  <a:srgbClr val="000066"/>
                </a:solidFill>
                <a:latin typeface="Garamond" pitchFamily="18" charset="0"/>
              </a:rPr>
              <a:t>numero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 </a:t>
            </a:r>
            <a:r>
              <a:rPr lang="en-GB" sz="2000" b="1" dirty="0" err="1">
                <a:solidFill>
                  <a:srgbClr val="000066"/>
                </a:solidFill>
                <a:latin typeface="Garamond" pitchFamily="18" charset="0"/>
              </a:rPr>
              <a:t>di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 </a:t>
            </a:r>
            <a:r>
              <a:rPr lang="en-GB" sz="2000" b="1" dirty="0" err="1">
                <a:solidFill>
                  <a:srgbClr val="000066"/>
                </a:solidFill>
                <a:latin typeface="Garamond" pitchFamily="18" charset="0"/>
              </a:rPr>
              <a:t>canali</a:t>
            </a:r>
            <a:r>
              <a:rPr lang="en-GB" sz="2000" b="1" dirty="0">
                <a:solidFill>
                  <a:srgbClr val="000066"/>
                </a:solidFill>
                <a:latin typeface="Garamond" pitchFamily="18" charset="0"/>
              </a:rPr>
              <a:t>, </a:t>
            </a:r>
            <a:r>
              <a:rPr lang="en-GB" sz="2000" b="1" dirty="0" smtClean="0">
                <a:solidFill>
                  <a:srgbClr val="000066"/>
                </a:solidFill>
                <a:latin typeface="Garamond" pitchFamily="18" charset="0"/>
              </a:rPr>
              <a:t>etc.</a:t>
            </a:r>
            <a:endParaRPr lang="en-GB" sz="2000" b="1" dirty="0">
              <a:solidFill>
                <a:srgbClr val="000066"/>
              </a:solidFill>
              <a:latin typeface="Garamond" pitchFamily="18" charset="0"/>
            </a:endParaRPr>
          </a:p>
        </p:txBody>
      </p:sp>
      <p:sp>
        <p:nvSpPr>
          <p:cNvPr id="398340" name="Text Box 4"/>
          <p:cNvSpPr txBox="1">
            <a:spLocks noChangeArrowheads="1"/>
          </p:cNvSpPr>
          <p:nvPr/>
        </p:nvSpPr>
        <p:spPr bwMode="auto">
          <a:xfrm>
            <a:off x="5638800" y="1524000"/>
            <a:ext cx="2667000" cy="208597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I</a:t>
            </a:r>
            <a:r>
              <a:rPr lang="en-GB" sz="20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dentificazione degli ioni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</a:t>
            </a:r>
          </a:p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M 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 T</a:t>
            </a:r>
            <a:r>
              <a:rPr lang="en-GB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OF  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,  l</a:t>
            </a:r>
            <a:r>
              <a:rPr lang="en-GB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f</a:t>
            </a:r>
            <a:r>
              <a:rPr lang="it-IT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 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 (, ) </a:t>
            </a:r>
          </a:p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Z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 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dE/dx</a:t>
            </a:r>
            <a:r>
              <a:rPr lang="en-GB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  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,  E</a:t>
            </a:r>
            <a:endParaRPr lang="it-IT" sz="20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q 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 E</a:t>
            </a:r>
            <a:r>
              <a:rPr lang="en-GB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  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, T</a:t>
            </a:r>
            <a:r>
              <a:rPr lang="en-GB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OF  ,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 l</a:t>
            </a:r>
            <a:r>
              <a:rPr lang="en-GB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f</a:t>
            </a:r>
            <a:r>
              <a:rPr lang="it-IT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 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(, )</a:t>
            </a:r>
            <a:endParaRPr lang="it-IT" sz="2000">
              <a:latin typeface="Times New Roman" pitchFamily="18" charset="0"/>
            </a:endParaRPr>
          </a:p>
        </p:txBody>
      </p:sp>
      <p:sp>
        <p:nvSpPr>
          <p:cNvPr id="398341" name="Text Box 5"/>
          <p:cNvSpPr txBox="1">
            <a:spLocks noChangeArrowheads="1"/>
          </p:cNvSpPr>
          <p:nvPr/>
        </p:nvSpPr>
        <p:spPr bwMode="auto">
          <a:xfrm>
            <a:off x="609600" y="1524000"/>
            <a:ext cx="3429000" cy="117157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Riconstruzione delle Traiettorie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x</a:t>
            </a:r>
            <a:r>
              <a:rPr lang="en-GB" sz="2000" b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f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q</a:t>
            </a:r>
            <a:r>
              <a:rPr lang="en-GB" sz="2000" b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f 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y</a:t>
            </a:r>
            <a:r>
              <a:rPr lang="en-GB" sz="2000" b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f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f</a:t>
            </a:r>
            <a:r>
              <a:rPr lang="en-GB" sz="2000" b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i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398342" name="Text Box 6"/>
          <p:cNvSpPr txBox="1">
            <a:spLocks noChangeArrowheads="1"/>
          </p:cNvSpPr>
          <p:nvPr/>
        </p:nvSpPr>
        <p:spPr bwMode="auto">
          <a:xfrm>
            <a:off x="2667000" y="914400"/>
            <a:ext cx="3733800" cy="4270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</a:t>
            </a:r>
            <a:r>
              <a:rPr lang="en-GB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Quantità da </a:t>
            </a:r>
            <a:r>
              <a:rPr lang="it-IT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misurare</a:t>
            </a:r>
            <a:r>
              <a:rPr lang="en-GB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:</a:t>
            </a:r>
            <a:endParaRPr lang="it-IT" sz="2200" b="1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398343" name="Text Box 7"/>
          <p:cNvSpPr txBox="1">
            <a:spLocks noChangeArrowheads="1"/>
          </p:cNvSpPr>
          <p:nvPr/>
        </p:nvSpPr>
        <p:spPr bwMode="auto">
          <a:xfrm>
            <a:off x="2209800" y="3352800"/>
            <a:ext cx="3200400" cy="4270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3"/>
              </a:buBlip>
            </a:pPr>
            <a:r>
              <a:rPr lang="it-IT" sz="2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</a:t>
            </a:r>
            <a:r>
              <a:rPr lang="en-GB" sz="22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Vincoli di risoluzione :</a:t>
            </a:r>
            <a:endParaRPr lang="it-IT" sz="2200" b="1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398344" name="Text Box 8"/>
          <p:cNvSpPr txBox="1">
            <a:spLocks noChangeArrowheads="1"/>
          </p:cNvSpPr>
          <p:nvPr/>
        </p:nvSpPr>
        <p:spPr bwMode="auto">
          <a:xfrm>
            <a:off x="457200" y="3962400"/>
            <a:ext cx="3352800" cy="912813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D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x</a:t>
            </a:r>
            <a:r>
              <a:rPr lang="en-GB" sz="2000" b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f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&lt; 1 mm   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D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y</a:t>
            </a:r>
            <a:r>
              <a:rPr lang="en-GB" sz="2000" b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f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~ 1 mm </a:t>
            </a:r>
          </a:p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Dq</a:t>
            </a:r>
            <a:r>
              <a:rPr lang="en-GB" sz="2000" b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f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&lt; 10 mr     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Df</a:t>
            </a:r>
            <a:r>
              <a:rPr lang="it-IT" sz="2000" b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i</a:t>
            </a:r>
            <a:r>
              <a:rPr lang="en-GB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~ 8 mr</a:t>
            </a:r>
            <a:r>
              <a:rPr lang="en-GB" sz="2200" b="1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</a:t>
            </a:r>
            <a:endParaRPr lang="it-IT" sz="2200" b="1">
              <a:solidFill>
                <a:srgbClr val="66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398345" name="Text Box 9"/>
          <p:cNvSpPr txBox="1">
            <a:spLocks noChangeArrowheads="1"/>
          </p:cNvSpPr>
          <p:nvPr/>
        </p:nvSpPr>
        <p:spPr bwMode="auto">
          <a:xfrm>
            <a:off x="4495800" y="3962400"/>
            <a:ext cx="4191000" cy="86677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1"/>
              </a:buClr>
              <a:buSzPct val="80000"/>
              <a:buFont typeface="Symbol" pitchFamily="18" charset="2"/>
              <a:buNone/>
            </a:pP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D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T</a:t>
            </a:r>
            <a:r>
              <a:rPr lang="en-GB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OF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~  1 ns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     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D 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l</a:t>
            </a:r>
            <a:r>
              <a:rPr lang="en-GB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f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~ (1/200) l</a:t>
            </a:r>
            <a:r>
              <a:rPr lang="en-GB" sz="2000" b="1" baseline="-25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f</a:t>
            </a:r>
          </a:p>
          <a:p>
            <a:pPr>
              <a:spcBef>
                <a:spcPct val="50000"/>
              </a:spcBef>
              <a:buClr>
                <a:schemeClr val="accent1"/>
              </a:buClr>
              <a:buSzPct val="80000"/>
              <a:buFont typeface="Symbol" pitchFamily="18" charset="2"/>
              <a:buNone/>
            </a:pP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D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(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d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E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/dx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) ~ 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5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%      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D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(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E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)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~  </a:t>
            </a:r>
            <a:r>
              <a:rPr lang="it-IT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1</a:t>
            </a:r>
            <a:r>
              <a:rPr lang="en-GB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%</a:t>
            </a:r>
            <a:endParaRPr lang="it-IT" sz="20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398346" name="Rectangle 10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398348" name="Rectangle 12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50000">
                <a:srgbClr val="CC0000"/>
              </a:gs>
              <a:gs pos="100000">
                <a:srgbClr val="0033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Il Sistema di rivelazione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5C1BF-9D51-4299-B112-A72B06714868}" type="slidenum">
              <a:rPr lang="en-US"/>
              <a:pPr/>
              <a:t>47</a:t>
            </a:fld>
            <a:endParaRPr lang="en-US"/>
          </a:p>
        </p:txBody>
      </p:sp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133600"/>
            <a:ext cx="7467600" cy="1196975"/>
          </a:xfrm>
          <a:noFill/>
          <a:ln/>
        </p:spPr>
        <p:txBody>
          <a:bodyPr/>
          <a:lstStyle/>
          <a:p>
            <a:pPr algn="r"/>
            <a:r>
              <a:rPr lang="it-IT" sz="4200" b="1">
                <a:solidFill>
                  <a:srgbClr val="CC0000"/>
                </a:solidFill>
                <a:latin typeface="Garamond" pitchFamily="18" charset="0"/>
              </a:rPr>
              <a:t> The PSD start detector model </a:t>
            </a:r>
            <a:r>
              <a:rPr lang="it-IT" sz="4200" b="1">
                <a:solidFill>
                  <a:srgbClr val="CC0000"/>
                </a:solidFill>
                <a:latin typeface="Garamond" pitchFamily="18" charset="0"/>
                <a:sym typeface="Symbol" pitchFamily="18" charset="2"/>
              </a:rPr>
              <a:t></a:t>
            </a:r>
            <a:endParaRPr lang="it-IT" sz="4200" b="1">
              <a:solidFill>
                <a:srgbClr val="CC0000"/>
              </a:solidFill>
              <a:latin typeface="Garamond" pitchFamily="18" charset="0"/>
            </a:endParaRPr>
          </a:p>
        </p:txBody>
      </p:sp>
      <p:pic>
        <p:nvPicPr>
          <p:cNvPr id="402435" name="Picture 3" descr="DSCN0627"/>
          <p:cNvPicPr>
            <a:picLocks noChangeAspect="1" noChangeArrowheads="1"/>
          </p:cNvPicPr>
          <p:nvPr/>
        </p:nvPicPr>
        <p:blipFill>
          <a:blip r:embed="rId3" cstate="print"/>
          <a:srcRect l="7689" t="10252" r="7689" b="10252"/>
          <a:stretch>
            <a:fillRect/>
          </a:stretch>
        </p:blipFill>
        <p:spPr bwMode="auto">
          <a:xfrm>
            <a:off x="0" y="1298575"/>
            <a:ext cx="3429000" cy="2816225"/>
          </a:xfrm>
          <a:prstGeom prst="rect">
            <a:avLst/>
          </a:prstGeom>
          <a:noFill/>
        </p:spPr>
      </p:pic>
      <p:pic>
        <p:nvPicPr>
          <p:cNvPr id="402436" name="Picture 4" descr="DSCN0630"/>
          <p:cNvPicPr>
            <a:picLocks noChangeAspect="1" noChangeArrowheads="1"/>
          </p:cNvPicPr>
          <p:nvPr/>
        </p:nvPicPr>
        <p:blipFill>
          <a:blip r:embed="rId4" cstate="print"/>
          <a:srcRect l="13841" t="20505" r="13841" b="12303"/>
          <a:stretch>
            <a:fillRect/>
          </a:stretch>
        </p:blipFill>
        <p:spPr bwMode="auto">
          <a:xfrm>
            <a:off x="0" y="4059238"/>
            <a:ext cx="3429000" cy="2722562"/>
          </a:xfrm>
          <a:prstGeom prst="rect">
            <a:avLst/>
          </a:prstGeom>
          <a:noFill/>
        </p:spPr>
      </p:pic>
      <p:sp>
        <p:nvSpPr>
          <p:cNvPr id="402437" name="Line 5"/>
          <p:cNvSpPr>
            <a:spLocks noChangeShapeType="1"/>
          </p:cNvSpPr>
          <p:nvPr/>
        </p:nvSpPr>
        <p:spPr bwMode="auto">
          <a:xfrm flipH="1">
            <a:off x="4691063" y="4064000"/>
            <a:ext cx="771525" cy="762000"/>
          </a:xfrm>
          <a:prstGeom prst="line">
            <a:avLst/>
          </a:prstGeom>
          <a:noFill/>
          <a:ln w="0">
            <a:noFill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it-IT"/>
          </a:p>
        </p:txBody>
      </p:sp>
      <p:pic>
        <p:nvPicPr>
          <p:cNvPr id="402438" name="Picture 6" descr="fig4_9"/>
          <p:cNvPicPr>
            <a:picLocks noChangeAspect="1" noChangeArrowheads="1"/>
          </p:cNvPicPr>
          <p:nvPr/>
        </p:nvPicPr>
        <p:blipFill>
          <a:blip r:embed="rId5" cstate="print"/>
          <a:srcRect r="26843"/>
          <a:stretch>
            <a:fillRect/>
          </a:stretch>
        </p:blipFill>
        <p:spPr bwMode="auto">
          <a:xfrm>
            <a:off x="3262313" y="1143000"/>
            <a:ext cx="2622550" cy="45720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</p:pic>
      <p:sp>
        <p:nvSpPr>
          <p:cNvPr id="402439" name="Rectangle 7" descr="Diagonali larghe verso il basso"/>
          <p:cNvSpPr>
            <a:spLocks noChangeArrowheads="1"/>
          </p:cNvSpPr>
          <p:nvPr/>
        </p:nvSpPr>
        <p:spPr bwMode="auto">
          <a:xfrm>
            <a:off x="4100513" y="1905000"/>
            <a:ext cx="76200" cy="1371600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02440" name="Rectangle 8"/>
          <p:cNvSpPr>
            <a:spLocks noChangeArrowheads="1"/>
          </p:cNvSpPr>
          <p:nvPr/>
        </p:nvSpPr>
        <p:spPr bwMode="auto">
          <a:xfrm>
            <a:off x="3733800" y="1905000"/>
            <a:ext cx="138113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02441" name="Text Box 9"/>
          <p:cNvSpPr txBox="1">
            <a:spLocks noChangeArrowheads="1"/>
          </p:cNvSpPr>
          <p:nvPr/>
        </p:nvSpPr>
        <p:spPr bwMode="auto">
          <a:xfrm>
            <a:off x="3719513" y="1219200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GB" sz="1400" b="1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</a:t>
            </a:r>
            <a:r>
              <a:rPr kumimoji="1" lang="it-IT" sz="1400" b="1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-channel</a:t>
            </a:r>
            <a:endParaRPr kumimoji="1" lang="en-GB" sz="1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02442" name="AutoShape 10"/>
          <p:cNvSpPr>
            <a:spLocks noChangeArrowheads="1"/>
          </p:cNvSpPr>
          <p:nvPr/>
        </p:nvSpPr>
        <p:spPr bwMode="auto">
          <a:xfrm>
            <a:off x="4100513" y="1524000"/>
            <a:ext cx="76200" cy="304800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02443" name="Rectangle 11" descr="Diagonali larghe verso l'alto"/>
          <p:cNvSpPr>
            <a:spLocks noChangeArrowheads="1"/>
          </p:cNvSpPr>
          <p:nvPr/>
        </p:nvSpPr>
        <p:spPr bwMode="auto">
          <a:xfrm>
            <a:off x="4176713" y="1905000"/>
            <a:ext cx="76200" cy="1371600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02444" name="AutoShape 12"/>
          <p:cNvSpPr>
            <a:spLocks noChangeArrowheads="1"/>
          </p:cNvSpPr>
          <p:nvPr/>
        </p:nvSpPr>
        <p:spPr bwMode="auto">
          <a:xfrm rot="-8509629">
            <a:off x="3352800" y="3200400"/>
            <a:ext cx="150813" cy="1444625"/>
          </a:xfrm>
          <a:prstGeom prst="downArrow">
            <a:avLst>
              <a:gd name="adj1" fmla="val 50000"/>
              <a:gd name="adj2" fmla="val 23947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02445" name="Rectangle 13"/>
          <p:cNvSpPr>
            <a:spLocks noChangeArrowheads="1"/>
          </p:cNvSpPr>
          <p:nvPr/>
        </p:nvSpPr>
        <p:spPr bwMode="auto">
          <a:xfrm>
            <a:off x="3352800" y="2133600"/>
            <a:ext cx="3810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02446" name="Rectangle 14"/>
          <p:cNvSpPr>
            <a:spLocks noChangeArrowheads="1"/>
          </p:cNvSpPr>
          <p:nvPr/>
        </p:nvSpPr>
        <p:spPr bwMode="auto">
          <a:xfrm>
            <a:off x="3352800" y="2590800"/>
            <a:ext cx="3810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02447" name="Rectangle 15"/>
          <p:cNvSpPr>
            <a:spLocks noChangeArrowheads="1"/>
          </p:cNvSpPr>
          <p:nvPr/>
        </p:nvSpPr>
        <p:spPr bwMode="auto">
          <a:xfrm>
            <a:off x="3352800" y="3048000"/>
            <a:ext cx="3810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02448" name="AutoShape 16"/>
          <p:cNvSpPr>
            <a:spLocks noChangeArrowheads="1"/>
          </p:cNvSpPr>
          <p:nvPr/>
        </p:nvSpPr>
        <p:spPr bwMode="auto">
          <a:xfrm rot="-4123649">
            <a:off x="3236913" y="1487487"/>
            <a:ext cx="115888" cy="798513"/>
          </a:xfrm>
          <a:prstGeom prst="downArrow">
            <a:avLst>
              <a:gd name="adj1" fmla="val 50000"/>
              <a:gd name="adj2" fmla="val 17226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02449" name="Text Box 17"/>
          <p:cNvSpPr txBox="1">
            <a:spLocks noChangeArrowheads="1"/>
          </p:cNvSpPr>
          <p:nvPr/>
        </p:nvSpPr>
        <p:spPr bwMode="auto">
          <a:xfrm>
            <a:off x="304800" y="4343400"/>
            <a:ext cx="838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it-IT" sz="1400" b="1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Pads</a:t>
            </a:r>
            <a:endParaRPr kumimoji="1" lang="en-GB" sz="2400">
              <a:latin typeface="Times New Roman" pitchFamily="18" charset="0"/>
            </a:endParaRPr>
          </a:p>
        </p:txBody>
      </p:sp>
      <p:sp>
        <p:nvSpPr>
          <p:cNvPr id="402450" name="Text Box 18"/>
          <p:cNvSpPr txBox="1">
            <a:spLocks noChangeArrowheads="1"/>
          </p:cNvSpPr>
          <p:nvPr/>
        </p:nvSpPr>
        <p:spPr bwMode="auto">
          <a:xfrm>
            <a:off x="304800" y="1295400"/>
            <a:ext cx="2133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it-IT" sz="1400" b="1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Gassiplex motherboards</a:t>
            </a:r>
            <a:endParaRPr kumimoji="1" lang="en-GB" sz="2400">
              <a:latin typeface="Times New Roman" pitchFamily="18" charset="0"/>
            </a:endParaRPr>
          </a:p>
        </p:txBody>
      </p:sp>
      <p:pic>
        <p:nvPicPr>
          <p:cNvPr id="402451" name="Picture 19" descr="IMG_0003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3150" y="1295400"/>
            <a:ext cx="2686050" cy="39624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02452" name="Text Box 20"/>
          <p:cNvSpPr txBox="1">
            <a:spLocks noChangeArrowheads="1"/>
          </p:cNvSpPr>
          <p:nvPr/>
        </p:nvSpPr>
        <p:spPr bwMode="auto">
          <a:xfrm>
            <a:off x="5867400" y="5562600"/>
            <a:ext cx="16764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>
                <a:solidFill>
                  <a:schemeClr val="bg2"/>
                </a:solidFill>
                <a:latin typeface="Times New Roman" pitchFamily="18" charset="0"/>
              </a:rPr>
              <a:t> Mylar window</a:t>
            </a:r>
          </a:p>
        </p:txBody>
      </p:sp>
      <p:sp>
        <p:nvSpPr>
          <p:cNvPr id="402453" name="Line 21"/>
          <p:cNvSpPr>
            <a:spLocks noChangeShapeType="1"/>
          </p:cNvSpPr>
          <p:nvPr/>
        </p:nvSpPr>
        <p:spPr bwMode="auto">
          <a:xfrm flipV="1">
            <a:off x="6781800" y="4191000"/>
            <a:ext cx="533400" cy="12954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402454" name="Text Box 22"/>
          <p:cNvSpPr txBox="1">
            <a:spLocks noChangeArrowheads="1"/>
          </p:cNvSpPr>
          <p:nvPr/>
        </p:nvSpPr>
        <p:spPr bwMode="auto">
          <a:xfrm>
            <a:off x="7696200" y="5486400"/>
            <a:ext cx="12954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>
                <a:solidFill>
                  <a:schemeClr val="bg2"/>
                </a:solidFill>
                <a:latin typeface="Times New Roman" pitchFamily="18" charset="0"/>
              </a:rPr>
              <a:t>Gassiplex</a:t>
            </a:r>
          </a:p>
        </p:txBody>
      </p:sp>
      <p:sp>
        <p:nvSpPr>
          <p:cNvPr id="402455" name="Line 23"/>
          <p:cNvSpPr>
            <a:spLocks noChangeShapeType="1"/>
          </p:cNvSpPr>
          <p:nvPr/>
        </p:nvSpPr>
        <p:spPr bwMode="auto">
          <a:xfrm rot="19639596" flipV="1">
            <a:off x="7580313" y="3538538"/>
            <a:ext cx="609600" cy="19812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402456" name="Rectangle 24"/>
          <p:cNvSpPr>
            <a:spLocks noChangeArrowheads="1"/>
          </p:cNvSpPr>
          <p:nvPr/>
        </p:nvSpPr>
        <p:spPr bwMode="auto">
          <a:xfrm>
            <a:off x="6356350" y="6491288"/>
            <a:ext cx="27876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402457" name="Rectangle 25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50000">
                <a:srgbClr val="CC0000"/>
              </a:gs>
              <a:gs pos="100000">
                <a:srgbClr val="0033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Il rivelatore di Start (x-y) a microcanali (PSD)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it-IT" sz="3200" b="1">
                <a:solidFill>
                  <a:srgbClr val="FFFF00"/>
                </a:solidFill>
                <a:latin typeface="Garamond" pitchFamily="18" charset="0"/>
              </a:rPr>
              <a:t>Initial commissioning</a:t>
            </a:r>
          </a:p>
        </p:txBody>
      </p:sp>
      <p:sp>
        <p:nvSpPr>
          <p:cNvPr id="532485" name="Rectangle 5"/>
          <p:cNvSpPr>
            <a:spLocks noChangeArrowheads="1"/>
          </p:cNvSpPr>
          <p:nvPr/>
        </p:nvSpPr>
        <p:spPr bwMode="auto">
          <a:xfrm>
            <a:off x="6499225" y="6481763"/>
            <a:ext cx="2467342" cy="36933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err="1" smtClean="0">
                <a:solidFill>
                  <a:srgbClr val="333399"/>
                </a:solidFill>
              </a:rPr>
              <a:t>A.Cunsolo</a:t>
            </a:r>
            <a:r>
              <a:rPr lang="en-US" i="1" dirty="0" smtClean="0">
                <a:solidFill>
                  <a:srgbClr val="333399"/>
                </a:solidFill>
              </a:rPr>
              <a:t> </a:t>
            </a:r>
            <a:r>
              <a:rPr lang="en-US" i="1" dirty="0" smtClean="0">
                <a:solidFill>
                  <a:srgbClr val="000000"/>
                </a:solidFill>
              </a:rPr>
              <a:t>  Pisa 2010</a:t>
            </a:r>
            <a:endParaRPr lang="it-IT" i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D29A-23D6-4642-A1D3-69B29A18CC0A}" type="slidenum">
              <a:rPr lang="en-US"/>
              <a:pPr/>
              <a:t>49</a:t>
            </a:fld>
            <a:endParaRPr lang="en-US"/>
          </a:p>
        </p:txBody>
      </p:sp>
      <p:sp>
        <p:nvSpPr>
          <p:cNvPr id="406530" name="Text Box 2"/>
          <p:cNvSpPr txBox="1">
            <a:spLocks noChangeArrowheads="1"/>
          </p:cNvSpPr>
          <p:nvPr/>
        </p:nvSpPr>
        <p:spPr bwMode="auto">
          <a:xfrm>
            <a:off x="5334000" y="31242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it-IT" sz="1400">
                <a:latin typeface="Garamond" pitchFamily="18" charset="0"/>
              </a:rPr>
              <a:t>A.Cunsolo et al., NIMA 495 (2002) 216</a:t>
            </a:r>
            <a:endParaRPr lang="en-GB" sz="1400">
              <a:latin typeface="Garamond" pitchFamily="18" charset="0"/>
            </a:endParaRPr>
          </a:p>
        </p:txBody>
      </p:sp>
      <p:sp>
        <p:nvSpPr>
          <p:cNvPr id="406531" name="Rectangle 3"/>
          <p:cNvSpPr>
            <a:spLocks noChangeArrowheads="1"/>
          </p:cNvSpPr>
          <p:nvPr/>
        </p:nvSpPr>
        <p:spPr bwMode="auto">
          <a:xfrm>
            <a:off x="3205163" y="2405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406532" name="Picture 4" descr="MAGNEX_march24_2004_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551238"/>
            <a:ext cx="4414838" cy="3306762"/>
          </a:xfrm>
          <a:prstGeom prst="rect">
            <a:avLst/>
          </a:prstGeom>
          <a:noFill/>
        </p:spPr>
      </p:pic>
      <p:sp>
        <p:nvSpPr>
          <p:cNvPr id="406533" name="Text Box 5"/>
          <p:cNvSpPr txBox="1">
            <a:spLocks noChangeArrowheads="1"/>
          </p:cNvSpPr>
          <p:nvPr/>
        </p:nvSpPr>
        <p:spPr bwMode="auto">
          <a:xfrm>
            <a:off x="533400" y="4114800"/>
            <a:ext cx="7848600" cy="2235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FontTx/>
              <a:buBlip>
                <a:blip r:embed="rId5"/>
              </a:buBlip>
            </a:pPr>
            <a:r>
              <a:rPr lang="en-GB" b="1">
                <a:latin typeface="Garamond" pitchFamily="18" charset="0"/>
              </a:rPr>
              <a:t> </a:t>
            </a: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Trapezoidal geometry</a:t>
            </a:r>
          </a:p>
          <a:p>
            <a:pPr eaLnBrk="0" hangingPunct="0">
              <a:lnSpc>
                <a:spcPct val="130000"/>
              </a:lnSpc>
              <a:buFontTx/>
              <a:buBlip>
                <a:blip r:embed="rId5"/>
              </a:buBlip>
            </a:pP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 </a:t>
            </a:r>
            <a:r>
              <a:rPr lang="it-IT" b="1">
                <a:solidFill>
                  <a:schemeClr val="hlink"/>
                </a:solidFill>
                <a:latin typeface="Garamond" pitchFamily="18" charset="0"/>
              </a:rPr>
              <a:t>Window l</a:t>
            </a: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engt</a:t>
            </a:r>
            <a:r>
              <a:rPr lang="it-IT" b="1">
                <a:solidFill>
                  <a:schemeClr val="hlink"/>
                </a:solidFill>
                <a:latin typeface="Garamond" pitchFamily="18" charset="0"/>
              </a:rPr>
              <a:t>h 92 cm.</a:t>
            </a: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 Height 20 cm. Depth 16 cm</a:t>
            </a:r>
          </a:p>
          <a:p>
            <a:pPr eaLnBrk="0" hangingPunct="0">
              <a:lnSpc>
                <a:spcPct val="130000"/>
              </a:lnSpc>
              <a:buFontTx/>
              <a:buBlip>
                <a:blip r:embed="rId5"/>
              </a:buBlip>
            </a:pP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 Isobutane pressure between 5 e 50 mbar</a:t>
            </a:r>
          </a:p>
          <a:p>
            <a:pPr eaLnBrk="0" hangingPunct="0">
              <a:lnSpc>
                <a:spcPct val="130000"/>
              </a:lnSpc>
              <a:buFontTx/>
              <a:buBlip>
                <a:blip r:embed="rId5"/>
              </a:buBlip>
            </a:pP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 Energy threshold down to 0.5 MeV/amu</a:t>
            </a:r>
          </a:p>
          <a:p>
            <a:pPr eaLnBrk="0" hangingPunct="0">
              <a:lnSpc>
                <a:spcPct val="130000"/>
              </a:lnSpc>
              <a:buFontTx/>
              <a:buBlip>
                <a:blip r:embed="rId5"/>
              </a:buBlip>
            </a:pP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 No inter</a:t>
            </a:r>
            <a:r>
              <a:rPr lang="it-IT" b="1">
                <a:solidFill>
                  <a:schemeClr val="hlink"/>
                </a:solidFill>
                <a:latin typeface="Garamond" pitchFamily="18" charset="0"/>
              </a:rPr>
              <a:t>med</a:t>
            </a: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iate</a:t>
            </a:r>
            <a:r>
              <a:rPr lang="it-IT" b="1">
                <a:solidFill>
                  <a:schemeClr val="hlink"/>
                </a:solidFill>
                <a:latin typeface="Garamond" pitchFamily="18" charset="0"/>
              </a:rPr>
              <a:t> </a:t>
            </a: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foils</a:t>
            </a:r>
          </a:p>
          <a:p>
            <a:pPr eaLnBrk="0" hangingPunct="0">
              <a:lnSpc>
                <a:spcPct val="130000"/>
              </a:lnSpc>
              <a:buFontTx/>
              <a:buBlip>
                <a:blip r:embed="rId5"/>
              </a:buBlip>
            </a:pP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 </a:t>
            </a:r>
            <a:r>
              <a:rPr lang="it-IT" b="1">
                <a:solidFill>
                  <a:schemeClr val="hlink"/>
                </a:solidFill>
                <a:latin typeface="Garamond" pitchFamily="18" charset="0"/>
              </a:rPr>
              <a:t>Maximum c</a:t>
            </a:r>
            <a:r>
              <a:rPr lang="en-GB" b="1">
                <a:solidFill>
                  <a:schemeClr val="hlink"/>
                </a:solidFill>
                <a:latin typeface="Garamond" pitchFamily="18" charset="0"/>
              </a:rPr>
              <a:t>ounting rate 4 kHz</a:t>
            </a:r>
            <a:endParaRPr lang="en-GB" sz="2000">
              <a:solidFill>
                <a:schemeClr val="hlink"/>
              </a:solidFill>
              <a:latin typeface="Garamond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620713"/>
            <a:ext cx="9144000" cy="2925762"/>
            <a:chOff x="0" y="146"/>
            <a:chExt cx="5760" cy="1843"/>
          </a:xfrm>
        </p:grpSpPr>
        <p:graphicFrame>
          <p:nvGraphicFramePr>
            <p:cNvPr id="406535" name="Object 7"/>
            <p:cNvGraphicFramePr>
              <a:graphicFrameLocks noChangeAspect="1"/>
            </p:cNvGraphicFramePr>
            <p:nvPr/>
          </p:nvGraphicFramePr>
          <p:xfrm>
            <a:off x="0" y="146"/>
            <a:ext cx="5760" cy="1843"/>
          </p:xfrm>
          <a:graphic>
            <a:graphicData uri="http://schemas.openxmlformats.org/presentationml/2006/ole">
              <p:oleObj spid="_x0000_s39938" name="CorelDRAW" r:id="rId6" imgW="82708920" imgH="41121360" progId="">
                <p:embed/>
              </p:oleObj>
            </a:graphicData>
          </a:graphic>
        </p:graphicFrame>
        <p:sp>
          <p:nvSpPr>
            <p:cNvPr id="406536" name="Line 8"/>
            <p:cNvSpPr>
              <a:spLocks noChangeShapeType="1"/>
            </p:cNvSpPr>
            <p:nvPr/>
          </p:nvSpPr>
          <p:spPr bwMode="auto">
            <a:xfrm>
              <a:off x="768" y="336"/>
              <a:ext cx="1920" cy="1056"/>
            </a:xfrm>
            <a:prstGeom prst="line">
              <a:avLst/>
            </a:prstGeom>
            <a:noFill/>
            <a:ln w="31750">
              <a:solidFill>
                <a:srgbClr val="CC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406537" name="Text Box 9"/>
            <p:cNvSpPr txBox="1">
              <a:spLocks noChangeArrowheads="1"/>
            </p:cNvSpPr>
            <p:nvPr/>
          </p:nvSpPr>
          <p:spPr bwMode="auto">
            <a:xfrm>
              <a:off x="1200" y="432"/>
              <a:ext cx="336" cy="2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600" b="1">
                  <a:solidFill>
                    <a:srgbClr val="CC0000"/>
                  </a:solidFill>
                  <a:latin typeface="Times New Roman" pitchFamily="18" charset="0"/>
                </a:rPr>
                <a:t>Ion</a:t>
              </a:r>
            </a:p>
          </p:txBody>
        </p:sp>
      </p:grpSp>
      <p:sp>
        <p:nvSpPr>
          <p:cNvPr id="406539" name="Rectangle 11"/>
          <p:cNvSpPr>
            <a:spLocks noChangeArrowheads="1"/>
          </p:cNvSpPr>
          <p:nvPr/>
        </p:nvSpPr>
        <p:spPr bwMode="auto">
          <a:xfrm>
            <a:off x="6356350" y="6491288"/>
            <a:ext cx="2531462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  <p:sp>
        <p:nvSpPr>
          <p:cNvPr id="406540" name="Rectangle 12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50000">
                <a:srgbClr val="CC0000"/>
              </a:gs>
              <a:gs pos="100000">
                <a:srgbClr val="0033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Il rivelatore di piano focale (FPD)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3" grpId="0" animBg="1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0" y="2895600"/>
            <a:ext cx="2286000" cy="1066800"/>
          </a:xfrm>
        </p:spPr>
        <p:txBody>
          <a:bodyPr/>
          <a:lstStyle/>
          <a:p>
            <a:r>
              <a:rPr lang="it-IT" sz="2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Odoscopio</a:t>
            </a:r>
            <a:br>
              <a:rPr lang="it-IT" sz="2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t-IT" sz="2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rivelatori di Si</a:t>
            </a:r>
          </a:p>
        </p:txBody>
      </p:sp>
      <p:pic>
        <p:nvPicPr>
          <p:cNvPr id="408579" name="Picture 3" descr="magnex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0"/>
            <a:ext cx="4652963" cy="6858000"/>
          </a:xfrm>
          <a:prstGeom prst="rect">
            <a:avLst/>
          </a:prstGeom>
          <a:noFill/>
        </p:spPr>
      </p:pic>
      <p:sp>
        <p:nvSpPr>
          <p:cNvPr id="408580" name="Rectangle 4"/>
          <p:cNvSpPr>
            <a:spLocks noChangeArrowheads="1"/>
          </p:cNvSpPr>
          <p:nvPr/>
        </p:nvSpPr>
        <p:spPr bwMode="auto">
          <a:xfrm>
            <a:off x="0" y="3124200"/>
            <a:ext cx="1863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Sezione a gas </a:t>
            </a:r>
          </a:p>
          <a:p>
            <a:r>
              <a:rPr lang="it-IT" sz="2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proporzionale </a:t>
            </a:r>
          </a:p>
        </p:txBody>
      </p:sp>
      <p:sp>
        <p:nvSpPr>
          <p:cNvPr id="408581" name="Rectangle 5"/>
          <p:cNvSpPr>
            <a:spLocks noChangeArrowheads="1"/>
          </p:cNvSpPr>
          <p:nvPr/>
        </p:nvSpPr>
        <p:spPr bwMode="auto">
          <a:xfrm>
            <a:off x="0" y="228600"/>
            <a:ext cx="21955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FPD sezione</a:t>
            </a:r>
          </a:p>
          <a:p>
            <a:r>
              <a:rPr lang="it-IT" sz="24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posteriore</a:t>
            </a:r>
          </a:p>
        </p:txBody>
      </p:sp>
      <p:sp>
        <p:nvSpPr>
          <p:cNvPr id="408582" name="Rectangle 6"/>
          <p:cNvSpPr>
            <a:spLocks noChangeArrowheads="1"/>
          </p:cNvSpPr>
          <p:nvPr/>
        </p:nvSpPr>
        <p:spPr bwMode="auto">
          <a:xfrm>
            <a:off x="6372225" y="6481763"/>
            <a:ext cx="2771775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E1AA8-15C2-4213-B7B9-A2B4B4076819}" type="slidenum">
              <a:rPr lang="en-US">
                <a:solidFill>
                  <a:srgbClr val="000000"/>
                </a:solidFill>
              </a:rPr>
              <a:pPr/>
              <a:t>51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it-IT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MAGNEX July 2007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20868" name="Picture 4" descr="DSC_25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9167813" cy="6096000"/>
          </a:xfrm>
          <a:prstGeom prst="rect">
            <a:avLst/>
          </a:prstGeom>
          <a:noFill/>
        </p:spPr>
      </p:pic>
      <p:sp>
        <p:nvSpPr>
          <p:cNvPr id="420869" name="Rectangle 5"/>
          <p:cNvSpPr>
            <a:spLocks noChangeArrowheads="1"/>
          </p:cNvSpPr>
          <p:nvPr/>
        </p:nvSpPr>
        <p:spPr bwMode="auto">
          <a:xfrm>
            <a:off x="6499225" y="6481763"/>
            <a:ext cx="2467342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err="1" smtClean="0">
                <a:solidFill>
                  <a:srgbClr val="333399"/>
                </a:solidFill>
              </a:rPr>
              <a:t>A.Cunsolo</a:t>
            </a:r>
            <a:r>
              <a:rPr lang="en-US" i="1" dirty="0" smtClean="0">
                <a:solidFill>
                  <a:srgbClr val="333399"/>
                </a:solidFill>
              </a:rPr>
              <a:t> </a:t>
            </a:r>
            <a:r>
              <a:rPr lang="en-US" i="1" dirty="0" smtClean="0">
                <a:solidFill>
                  <a:srgbClr val="000000"/>
                </a:solidFill>
              </a:rPr>
              <a:t>  Pisa 2010</a:t>
            </a:r>
            <a:endParaRPr lang="it-IT" i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18820" name="Picture 4" descr="DSC_25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3040063"/>
          </a:xfrm>
          <a:prstGeom prst="rect">
            <a:avLst/>
          </a:prstGeom>
          <a:noFill/>
        </p:spPr>
      </p:pic>
      <p:pic>
        <p:nvPicPr>
          <p:cNvPr id="418821" name="Picture 5" descr="Copia di DSC_249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3100" y="0"/>
            <a:ext cx="4660900" cy="3098800"/>
          </a:xfrm>
          <a:prstGeom prst="rect">
            <a:avLst/>
          </a:prstGeom>
          <a:noFill/>
        </p:spPr>
      </p:pic>
      <p:pic>
        <p:nvPicPr>
          <p:cNvPr id="418822" name="Picture 6" descr="DSC_253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3006725"/>
            <a:ext cx="5791200" cy="3851275"/>
          </a:xfrm>
          <a:prstGeom prst="rect">
            <a:avLst/>
          </a:prstGeom>
          <a:noFill/>
        </p:spPr>
      </p:pic>
      <p:sp>
        <p:nvSpPr>
          <p:cNvPr id="418823" name="Rectangle 7"/>
          <p:cNvSpPr>
            <a:spLocks noChangeArrowheads="1"/>
          </p:cNvSpPr>
          <p:nvPr/>
        </p:nvSpPr>
        <p:spPr bwMode="auto">
          <a:xfrm>
            <a:off x="6372225" y="6532563"/>
            <a:ext cx="2771775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err="1" smtClean="0">
                <a:solidFill>
                  <a:srgbClr val="333399"/>
                </a:solidFill>
              </a:rPr>
              <a:t>A.Cunsolo</a:t>
            </a:r>
            <a:r>
              <a:rPr lang="en-US" i="1" dirty="0" smtClean="0">
                <a:solidFill>
                  <a:srgbClr val="333399"/>
                </a:solidFill>
              </a:rPr>
              <a:t> </a:t>
            </a:r>
            <a:r>
              <a:rPr lang="en-US" i="1" dirty="0" smtClean="0">
                <a:solidFill>
                  <a:srgbClr val="000000"/>
                </a:solidFill>
              </a:rPr>
              <a:t>  Pisa  2010</a:t>
            </a:r>
            <a:endParaRPr lang="it-IT" i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50000">
                <a:srgbClr val="CC0000"/>
              </a:gs>
              <a:gs pos="100000">
                <a:srgbClr val="0033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rial" charset="0"/>
              </a:rPr>
              <a:t>LNS MAGNEX Group July 2008</a:t>
            </a:r>
          </a:p>
        </p:txBody>
      </p:sp>
      <p:pic>
        <p:nvPicPr>
          <p:cNvPr id="171013" name="Picture 5" descr="IMG_29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138" y="755650"/>
            <a:ext cx="7677150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7848600" cy="23622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it-IT" sz="2000">
                <a:solidFill>
                  <a:srgbClr val="000099"/>
                </a:solidFill>
              </a:rPr>
              <a:t>Studio delle eccitazioni isovettoriali di particella singola </a:t>
            </a:r>
            <a:endParaRPr lang="it-IT" sz="2000">
              <a:solidFill>
                <a:srgbClr val="000099"/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it-IT" sz="2000">
              <a:solidFill>
                <a:srgbClr val="000099"/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it-IT" sz="2000">
                <a:solidFill>
                  <a:srgbClr val="000099"/>
                </a:solidFill>
                <a:sym typeface="Symbol" pitchFamily="18" charset="2"/>
              </a:rPr>
              <a:t>Polarizzazione del core </a:t>
            </a:r>
            <a:r>
              <a:rPr lang="it-IT" sz="2000">
                <a:solidFill>
                  <a:srgbClr val="000099"/>
                </a:solidFill>
                <a:sym typeface="Symbol" pitchFamily="18" charset="2"/>
                <a:hlinkClick r:id="rId4" action="ppaction://hlinksldjump"/>
              </a:rPr>
              <a:t> </a:t>
            </a:r>
            <a:endParaRPr lang="it-IT" sz="2000">
              <a:solidFill>
                <a:srgbClr val="000099"/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it-IT" sz="2000">
              <a:solidFill>
                <a:srgbClr val="000099"/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it-IT" sz="2000">
                <a:solidFill>
                  <a:srgbClr val="000099"/>
                </a:solidFill>
                <a:sym typeface="Symbol" pitchFamily="18" charset="2"/>
              </a:rPr>
              <a:t>Studio sistematico della reazione (</a:t>
            </a:r>
            <a:r>
              <a:rPr lang="it-IT" sz="2000" baseline="30000">
                <a:solidFill>
                  <a:srgbClr val="000099"/>
                </a:solidFill>
                <a:sym typeface="Symbol" pitchFamily="18" charset="2"/>
              </a:rPr>
              <a:t>7</a:t>
            </a:r>
            <a:r>
              <a:rPr lang="it-IT" sz="2000">
                <a:solidFill>
                  <a:srgbClr val="000099"/>
                </a:solidFill>
                <a:sym typeface="Symbol" pitchFamily="18" charset="2"/>
              </a:rPr>
              <a:t>Li,</a:t>
            </a:r>
            <a:r>
              <a:rPr lang="it-IT" sz="2000" baseline="30000">
                <a:solidFill>
                  <a:srgbClr val="000099"/>
                </a:solidFill>
                <a:sym typeface="Symbol" pitchFamily="18" charset="2"/>
              </a:rPr>
              <a:t>7</a:t>
            </a:r>
            <a:r>
              <a:rPr lang="it-IT" sz="2000">
                <a:solidFill>
                  <a:srgbClr val="000099"/>
                </a:solidFill>
                <a:sym typeface="Symbol" pitchFamily="18" charset="2"/>
              </a:rPr>
              <a:t>Be) a bassa energia incidente in funzione dell’asimmetria in carica e massa</a:t>
            </a:r>
            <a:endParaRPr lang="en-GB" sz="2000">
              <a:solidFill>
                <a:srgbClr val="000099"/>
              </a:solidFill>
              <a:sym typeface="Symbol" pitchFamily="18" charset="2"/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381000" y="4260850"/>
            <a:ext cx="796290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>
                <a:solidFill>
                  <a:srgbClr val="000000"/>
                </a:solidFill>
                <a:latin typeface="Times New Roman" pitchFamily="18" charset="0"/>
              </a:rPr>
              <a:t>Referenze:</a:t>
            </a:r>
            <a:r>
              <a:rPr lang="it-IT" sz="1600" b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it-IT" sz="1500" b="0">
                <a:solidFill>
                  <a:srgbClr val="000099"/>
                </a:solidFill>
                <a:latin typeface="Times New Roman" pitchFamily="18" charset="0"/>
              </a:rPr>
              <a:t>F.Cappuzzello et al.,  </a:t>
            </a:r>
            <a:r>
              <a:rPr lang="en-GB" sz="1500" b="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Phys.Lett B516 (2001) 21</a:t>
            </a:r>
            <a:r>
              <a:rPr lang="en-GB" sz="1500" b="0">
                <a:solidFill>
                  <a:srgbClr val="000099"/>
                </a:solidFill>
                <a:latin typeface="Times New Roman" pitchFamily="18" charset="0"/>
              </a:rPr>
              <a:t> </a:t>
            </a:r>
            <a:endParaRPr lang="it-IT" sz="1500" b="0">
              <a:solidFill>
                <a:srgbClr val="000099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it-IT" sz="1500" b="0">
                <a:solidFill>
                  <a:srgbClr val="000099"/>
                </a:solidFill>
                <a:latin typeface="Times New Roman" pitchFamily="18" charset="0"/>
              </a:rPr>
              <a:t>F.Cappuzzello et al., </a:t>
            </a:r>
            <a:r>
              <a:rPr lang="en-GB" sz="1500" b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it-IT" sz="1500" b="0" i="1">
                <a:solidFill>
                  <a:srgbClr val="000099"/>
                </a:solidFill>
                <a:latin typeface="Times New Roman" pitchFamily="18" charset="0"/>
              </a:rPr>
              <a:t>Nucl. Phys. A739 (2004) 30.</a:t>
            </a:r>
            <a:endParaRPr lang="it-IT" sz="1500" b="0" i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it-IT" sz="1500" b="0">
                <a:solidFill>
                  <a:srgbClr val="000099"/>
                </a:solidFill>
                <a:latin typeface="Times New Roman" pitchFamily="18" charset="0"/>
              </a:rPr>
              <a:t>F.Cappuzzello et al.,  </a:t>
            </a:r>
            <a:r>
              <a:rPr lang="it-IT" sz="1500" b="0" i="1">
                <a:solidFill>
                  <a:srgbClr val="000099"/>
                </a:solidFill>
                <a:latin typeface="Times New Roman" pitchFamily="18" charset="0"/>
              </a:rPr>
              <a:t>Euro</a:t>
            </a:r>
            <a:r>
              <a:rPr lang="it-IT" sz="1500" b="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GB" sz="1500" b="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hys.Lett</a:t>
            </a:r>
            <a:r>
              <a:rPr lang="it-IT" sz="1500" b="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65 (2004) 766 </a:t>
            </a:r>
            <a:r>
              <a:rPr lang="en-GB" sz="1500" b="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it-IT" sz="1500" b="0" i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it-IT" sz="1500" b="0">
                <a:solidFill>
                  <a:srgbClr val="000099"/>
                </a:solidFill>
                <a:latin typeface="Times New Roman" pitchFamily="18" charset="0"/>
              </a:rPr>
              <a:t>C.Nociforo et al. </a:t>
            </a:r>
            <a:r>
              <a:rPr lang="it-IT" sz="1500" b="0">
                <a:solidFill>
                  <a:srgbClr val="0000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1500" b="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Acta Physica Polonica, B34 (2003) 2387.</a:t>
            </a:r>
          </a:p>
          <a:p>
            <a:pPr>
              <a:spcBef>
                <a:spcPct val="50000"/>
              </a:spcBef>
            </a:pPr>
            <a:r>
              <a:rPr lang="it-IT" sz="1500" b="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S.E.A. Orrigo et al.  Phis. Lett. B 2004</a:t>
            </a:r>
            <a:endParaRPr lang="en-GB" sz="1500" b="0" i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79388" y="228600"/>
            <a:ext cx="8964612" cy="1260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it-IT" sz="2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    Spettroscopia dei nuclei leggeri </a:t>
            </a:r>
            <a:r>
              <a:rPr lang="it-IT" sz="24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ricchi</a:t>
            </a:r>
            <a:r>
              <a:rPr lang="it-IT" sz="2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di neutroni via la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it-IT" sz="2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                          reazione CEX (</a:t>
            </a:r>
            <a:r>
              <a:rPr lang="it-IT" sz="2400" baseline="30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7</a:t>
            </a:r>
            <a:r>
              <a:rPr lang="it-IT" sz="2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Li,</a:t>
            </a:r>
            <a:r>
              <a:rPr lang="it-IT" sz="2400" baseline="30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7</a:t>
            </a:r>
            <a:r>
              <a:rPr lang="it-IT" sz="2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Be)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endParaRPr lang="it-IT" sz="20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6356350" y="6481763"/>
            <a:ext cx="278765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>
                <a:solidFill>
                  <a:schemeClr val="accent2"/>
                </a:solidFill>
              </a:rPr>
              <a:t>  </a:t>
            </a:r>
            <a:r>
              <a:rPr lang="en-US" i="1" dirty="0" smtClean="0"/>
              <a:t>Pisa  2010</a:t>
            </a:r>
            <a:endParaRPr lang="it-IT" i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Oval 25"/>
          <p:cNvSpPr>
            <a:spLocks noChangeArrowheads="1"/>
          </p:cNvSpPr>
          <p:nvPr/>
        </p:nvSpPr>
        <p:spPr bwMode="auto">
          <a:xfrm>
            <a:off x="1219200" y="1676400"/>
            <a:ext cx="1219200" cy="1143000"/>
          </a:xfrm>
          <a:prstGeom prst="ellipse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55663" y="3429000"/>
            <a:ext cx="3543300" cy="2376488"/>
          </a:xfrm>
        </p:spPr>
        <p:txBody>
          <a:bodyPr>
            <a:normAutofit/>
          </a:bodyPr>
          <a:lstStyle/>
          <a:p>
            <a:pPr marL="282575" indent="-282575">
              <a:lnSpc>
                <a:spcPct val="80000"/>
              </a:lnSpc>
            </a:pPr>
            <a:r>
              <a:rPr lang="it-IT" sz="2000">
                <a:solidFill>
                  <a:srgbClr val="008000"/>
                </a:solidFill>
              </a:rPr>
              <a:t>N = 1               </a:t>
            </a:r>
            <a:r>
              <a:rPr lang="it-IT" sz="2000" baseline="30000">
                <a:solidFill>
                  <a:srgbClr val="008000"/>
                </a:solidFill>
              </a:rPr>
              <a:t>7</a:t>
            </a:r>
            <a:r>
              <a:rPr lang="it-IT" sz="2000">
                <a:solidFill>
                  <a:srgbClr val="008000"/>
                </a:solidFill>
              </a:rPr>
              <a:t>He</a:t>
            </a:r>
          </a:p>
          <a:p>
            <a:pPr marL="282575" indent="-282575">
              <a:lnSpc>
                <a:spcPct val="80000"/>
              </a:lnSpc>
            </a:pPr>
            <a:r>
              <a:rPr lang="it-IT" sz="2000">
                <a:solidFill>
                  <a:srgbClr val="008000"/>
                </a:solidFill>
              </a:rPr>
              <a:t>N = 2              </a:t>
            </a:r>
            <a:r>
              <a:rPr lang="it-IT" sz="2000" baseline="30000">
                <a:solidFill>
                  <a:srgbClr val="008000"/>
                </a:solidFill>
              </a:rPr>
              <a:t>11</a:t>
            </a:r>
            <a:r>
              <a:rPr lang="it-IT" sz="2000">
                <a:solidFill>
                  <a:srgbClr val="008000"/>
                </a:solidFill>
              </a:rPr>
              <a:t>Be</a:t>
            </a:r>
          </a:p>
          <a:p>
            <a:pPr marL="282575" indent="-282575">
              <a:lnSpc>
                <a:spcPct val="80000"/>
              </a:lnSpc>
            </a:pPr>
            <a:r>
              <a:rPr lang="it-IT" sz="2000">
                <a:solidFill>
                  <a:srgbClr val="008000"/>
                </a:solidFill>
              </a:rPr>
              <a:t>N = 3              </a:t>
            </a:r>
            <a:r>
              <a:rPr lang="it-IT" sz="2000" baseline="30000">
                <a:solidFill>
                  <a:srgbClr val="008000"/>
                </a:solidFill>
              </a:rPr>
              <a:t>15</a:t>
            </a:r>
            <a:r>
              <a:rPr lang="it-IT" sz="2000">
                <a:solidFill>
                  <a:srgbClr val="008000"/>
                </a:solidFill>
              </a:rPr>
              <a:t>C</a:t>
            </a:r>
          </a:p>
          <a:p>
            <a:pPr marL="282575" indent="-282575">
              <a:lnSpc>
                <a:spcPct val="80000"/>
              </a:lnSpc>
            </a:pPr>
            <a:r>
              <a:rPr lang="it-IT" sz="2000">
                <a:solidFill>
                  <a:srgbClr val="008000"/>
                </a:solidFill>
              </a:rPr>
              <a:t>N = 4              </a:t>
            </a:r>
            <a:r>
              <a:rPr lang="it-IT" sz="2000" baseline="30000">
                <a:solidFill>
                  <a:srgbClr val="008000"/>
                </a:solidFill>
              </a:rPr>
              <a:t>19</a:t>
            </a:r>
            <a:r>
              <a:rPr lang="it-IT" sz="2000">
                <a:solidFill>
                  <a:srgbClr val="008000"/>
                </a:solidFill>
              </a:rPr>
              <a:t>O</a:t>
            </a:r>
          </a:p>
          <a:p>
            <a:pPr marL="282575" indent="-282575">
              <a:lnSpc>
                <a:spcPct val="80000"/>
              </a:lnSpc>
            </a:pPr>
            <a:r>
              <a:rPr lang="it-IT" sz="2000"/>
              <a:t>N = 5              </a:t>
            </a:r>
            <a:r>
              <a:rPr lang="it-IT" sz="2000" baseline="30000"/>
              <a:t>23</a:t>
            </a:r>
            <a:r>
              <a:rPr lang="it-IT" sz="2000"/>
              <a:t>Ne</a:t>
            </a:r>
          </a:p>
          <a:p>
            <a:pPr marL="282575" indent="-282575">
              <a:lnSpc>
                <a:spcPct val="90000"/>
              </a:lnSpc>
            </a:pPr>
            <a:r>
              <a:rPr lang="it-IT" sz="2000">
                <a:solidFill>
                  <a:srgbClr val="008000"/>
                </a:solidFill>
              </a:rPr>
              <a:t>N = 6              </a:t>
            </a:r>
            <a:r>
              <a:rPr lang="it-IT" sz="2000" baseline="30000">
                <a:solidFill>
                  <a:srgbClr val="008000"/>
                </a:solidFill>
              </a:rPr>
              <a:t>27</a:t>
            </a:r>
            <a:r>
              <a:rPr lang="it-IT" sz="2000">
                <a:solidFill>
                  <a:srgbClr val="008000"/>
                </a:solidFill>
              </a:rPr>
              <a:t>Mg</a:t>
            </a:r>
          </a:p>
          <a:p>
            <a:pPr marL="282575" indent="-282575">
              <a:lnSpc>
                <a:spcPct val="80000"/>
              </a:lnSpc>
            </a:pPr>
            <a:r>
              <a:rPr lang="it-IT" sz="2000"/>
              <a:t>…</a:t>
            </a:r>
            <a:r>
              <a:rPr lang="it-IT" sz="2000">
                <a:cs typeface="Arial" charset="0"/>
              </a:rPr>
              <a:t> </a:t>
            </a:r>
            <a:endParaRPr lang="el-GR" sz="2000">
              <a:cs typeface="Arial" charset="0"/>
            </a:endParaRPr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53000" y="2819400"/>
            <a:ext cx="4191000" cy="1808163"/>
          </a:xfrm>
        </p:spPr>
        <p:txBody>
          <a:bodyPr/>
          <a:lstStyle/>
          <a:p>
            <a:pPr marL="447675" indent="-447675" algn="ctr">
              <a:buFontTx/>
              <a:buNone/>
            </a:pPr>
            <a:r>
              <a:rPr lang="it-IT">
                <a:solidFill>
                  <a:schemeClr val="accent2"/>
                </a:solidFill>
                <a:hlinkClick r:id="rId3" action="ppaction://hlinksldjump"/>
              </a:rPr>
              <a:t>BSEC</a:t>
            </a:r>
            <a:endParaRPr lang="it-IT">
              <a:solidFill>
                <a:schemeClr val="accent2"/>
              </a:solidFill>
            </a:endParaRPr>
          </a:p>
          <a:p>
            <a:pPr marL="447675" indent="-447675" algn="ctr">
              <a:buFontTx/>
              <a:buNone/>
            </a:pPr>
            <a:r>
              <a:rPr lang="it-IT" sz="2400"/>
              <a:t>(Bound States Embedded </a:t>
            </a:r>
          </a:p>
          <a:p>
            <a:pPr marL="447675" indent="-447675" algn="ctr">
              <a:buFontTx/>
              <a:buNone/>
            </a:pPr>
            <a:r>
              <a:rPr lang="it-IT" sz="2400"/>
              <a:t>in the Continuum)</a:t>
            </a:r>
          </a:p>
        </p:txBody>
      </p:sp>
      <p:sp>
        <p:nvSpPr>
          <p:cNvPr id="124933" name="Line 6"/>
          <p:cNvSpPr>
            <a:spLocks noChangeShapeType="1"/>
          </p:cNvSpPr>
          <p:nvPr/>
        </p:nvSpPr>
        <p:spPr bwMode="auto">
          <a:xfrm>
            <a:off x="2057400" y="35814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24934" name="Line 7"/>
          <p:cNvSpPr>
            <a:spLocks noChangeShapeType="1"/>
          </p:cNvSpPr>
          <p:nvPr/>
        </p:nvSpPr>
        <p:spPr bwMode="auto">
          <a:xfrm>
            <a:off x="2057400" y="426720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24935" name="Line 8"/>
          <p:cNvSpPr>
            <a:spLocks noChangeShapeType="1"/>
          </p:cNvSpPr>
          <p:nvPr/>
        </p:nvSpPr>
        <p:spPr bwMode="auto">
          <a:xfrm>
            <a:off x="2057400" y="39624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24936" name="Line 9"/>
          <p:cNvSpPr>
            <a:spLocks noChangeShapeType="1"/>
          </p:cNvSpPr>
          <p:nvPr/>
        </p:nvSpPr>
        <p:spPr bwMode="auto">
          <a:xfrm>
            <a:off x="2057400" y="45720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24937" name="Line 10"/>
          <p:cNvSpPr>
            <a:spLocks noChangeShapeType="1"/>
          </p:cNvSpPr>
          <p:nvPr/>
        </p:nvSpPr>
        <p:spPr bwMode="auto">
          <a:xfrm>
            <a:off x="2057400" y="49530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24938" name="Line 11"/>
          <p:cNvSpPr>
            <a:spLocks noChangeShapeType="1"/>
          </p:cNvSpPr>
          <p:nvPr/>
        </p:nvSpPr>
        <p:spPr bwMode="auto">
          <a:xfrm>
            <a:off x="2057400" y="52578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24939" name="Rectangle 12"/>
          <p:cNvSpPr>
            <a:spLocks noChangeArrowheads="1"/>
          </p:cNvSpPr>
          <p:nvPr/>
        </p:nvSpPr>
        <p:spPr bwMode="auto">
          <a:xfrm>
            <a:off x="4953000" y="5181600"/>
            <a:ext cx="39624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it-IT" sz="2800" b="0" u="sng">
                <a:solidFill>
                  <a:srgbClr val="FF6600"/>
                </a:solidFill>
                <a:latin typeface="Calibri" pitchFamily="34" charset="0"/>
              </a:rPr>
              <a:t>DCP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it-IT" b="0">
                <a:latin typeface="Calibri" pitchFamily="34" charset="0"/>
              </a:rPr>
              <a:t>(Dynamical </a:t>
            </a:r>
            <a:r>
              <a:rPr lang="it-IT" b="0">
                <a:latin typeface="Calibri" pitchFamily="34" charset="0"/>
                <a:hlinkClick r:id="rId4" action="ppaction://hlinksldjump"/>
              </a:rPr>
              <a:t>Core Polarization</a:t>
            </a:r>
            <a:r>
              <a:rPr lang="it-IT" b="0">
                <a:latin typeface="Calibri" pitchFamily="34" charset="0"/>
              </a:rPr>
              <a:t>)</a:t>
            </a:r>
          </a:p>
        </p:txBody>
      </p:sp>
      <p:sp>
        <p:nvSpPr>
          <p:cNvPr id="124940" name="Line 14"/>
          <p:cNvSpPr>
            <a:spLocks noChangeShapeType="1"/>
          </p:cNvSpPr>
          <p:nvPr/>
        </p:nvSpPr>
        <p:spPr bwMode="auto">
          <a:xfrm flipV="1">
            <a:off x="3810000" y="3429000"/>
            <a:ext cx="1008063" cy="576263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24941" name="AutoShape 15"/>
          <p:cNvSpPr>
            <a:spLocks/>
          </p:cNvSpPr>
          <p:nvPr/>
        </p:nvSpPr>
        <p:spPr bwMode="auto">
          <a:xfrm>
            <a:off x="3276600" y="3810000"/>
            <a:ext cx="215900" cy="647700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42" name="Line 16"/>
          <p:cNvSpPr>
            <a:spLocks noChangeShapeType="1"/>
          </p:cNvSpPr>
          <p:nvPr/>
        </p:nvSpPr>
        <p:spPr bwMode="auto">
          <a:xfrm>
            <a:off x="6858000" y="4267200"/>
            <a:ext cx="0" cy="863600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24943" name="Text Box 17"/>
          <p:cNvSpPr txBox="1">
            <a:spLocks noChangeArrowheads="1"/>
          </p:cNvSpPr>
          <p:nvPr/>
        </p:nvSpPr>
        <p:spPr bwMode="auto">
          <a:xfrm>
            <a:off x="287338" y="6284913"/>
            <a:ext cx="5464175" cy="427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it-IT" sz="2200" b="0"/>
              <a:t>Systematic study via the (</a:t>
            </a:r>
            <a:r>
              <a:rPr lang="it-IT" sz="2200" b="0" baseline="30000"/>
              <a:t>7</a:t>
            </a:r>
            <a:r>
              <a:rPr lang="it-IT" sz="2200" b="0"/>
              <a:t>Li,</a:t>
            </a:r>
            <a:r>
              <a:rPr lang="it-IT" sz="2200" b="0" baseline="30000"/>
              <a:t>7</a:t>
            </a:r>
            <a:r>
              <a:rPr lang="it-IT" sz="2200" b="0"/>
              <a:t>Be) reaction </a:t>
            </a:r>
          </a:p>
        </p:txBody>
      </p:sp>
      <p:sp>
        <p:nvSpPr>
          <p:cNvPr id="124944" name="Line 18"/>
          <p:cNvSpPr>
            <a:spLocks noChangeShapeType="1"/>
          </p:cNvSpPr>
          <p:nvPr/>
        </p:nvSpPr>
        <p:spPr bwMode="auto">
          <a:xfrm>
            <a:off x="2771775" y="5445125"/>
            <a:ext cx="0" cy="863600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24945" name="Oval 21"/>
          <p:cNvSpPr>
            <a:spLocks noChangeArrowheads="1"/>
          </p:cNvSpPr>
          <p:nvPr/>
        </p:nvSpPr>
        <p:spPr bwMode="auto">
          <a:xfrm>
            <a:off x="1524000" y="2133600"/>
            <a:ext cx="3048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46" name="Oval 22"/>
          <p:cNvSpPr>
            <a:spLocks noChangeArrowheads="1"/>
          </p:cNvSpPr>
          <p:nvPr/>
        </p:nvSpPr>
        <p:spPr bwMode="auto">
          <a:xfrm>
            <a:off x="1676400" y="2286000"/>
            <a:ext cx="3048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47" name="Oval 23"/>
          <p:cNvSpPr>
            <a:spLocks noChangeArrowheads="1"/>
          </p:cNvSpPr>
          <p:nvPr/>
        </p:nvSpPr>
        <p:spPr bwMode="auto">
          <a:xfrm>
            <a:off x="1828800" y="2133600"/>
            <a:ext cx="3048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48" name="Oval 24"/>
          <p:cNvSpPr>
            <a:spLocks noChangeArrowheads="1"/>
          </p:cNvSpPr>
          <p:nvPr/>
        </p:nvSpPr>
        <p:spPr bwMode="auto">
          <a:xfrm>
            <a:off x="1676400" y="1981200"/>
            <a:ext cx="3048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49" name="Oval 26"/>
          <p:cNvSpPr>
            <a:spLocks noChangeArrowheads="1"/>
          </p:cNvSpPr>
          <p:nvPr/>
        </p:nvSpPr>
        <p:spPr bwMode="auto">
          <a:xfrm>
            <a:off x="2057400" y="190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50" name="Oval 27"/>
          <p:cNvSpPr>
            <a:spLocks noChangeArrowheads="1"/>
          </p:cNvSpPr>
          <p:nvPr/>
        </p:nvSpPr>
        <p:spPr bwMode="auto">
          <a:xfrm>
            <a:off x="20574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51" name="Oval 28"/>
          <p:cNvSpPr>
            <a:spLocks noChangeArrowheads="1"/>
          </p:cNvSpPr>
          <p:nvPr/>
        </p:nvSpPr>
        <p:spPr bwMode="auto">
          <a:xfrm>
            <a:off x="1295400" y="2209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52" name="Text Box 37"/>
          <p:cNvSpPr txBox="1">
            <a:spLocks noChangeArrowheads="1"/>
          </p:cNvSpPr>
          <p:nvPr/>
        </p:nvSpPr>
        <p:spPr bwMode="auto">
          <a:xfrm>
            <a:off x="381000" y="1295400"/>
            <a:ext cx="609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0">
                <a:latin typeface="Calibri" pitchFamily="34" charset="0"/>
              </a:rPr>
              <a:t>Had core</a:t>
            </a:r>
            <a:endParaRPr lang="en-GB" sz="1600" b="0">
              <a:latin typeface="Calibri" pitchFamily="34" charset="0"/>
            </a:endParaRPr>
          </a:p>
        </p:txBody>
      </p:sp>
      <p:sp>
        <p:nvSpPr>
          <p:cNvPr id="124953" name="Line 38"/>
          <p:cNvSpPr>
            <a:spLocks noChangeShapeType="1"/>
          </p:cNvSpPr>
          <p:nvPr/>
        </p:nvSpPr>
        <p:spPr bwMode="auto">
          <a:xfrm>
            <a:off x="990600" y="16002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5791200" y="1295400"/>
            <a:ext cx="2209800" cy="1447800"/>
            <a:chOff x="2496" y="816"/>
            <a:chExt cx="1392" cy="912"/>
          </a:xfrm>
        </p:grpSpPr>
        <p:sp>
          <p:nvSpPr>
            <p:cNvPr id="124955" name="Oval 29"/>
            <p:cNvSpPr>
              <a:spLocks noChangeArrowheads="1"/>
            </p:cNvSpPr>
            <p:nvPr/>
          </p:nvSpPr>
          <p:spPr bwMode="auto">
            <a:xfrm>
              <a:off x="2496" y="1008"/>
              <a:ext cx="768" cy="720"/>
            </a:xfrm>
            <a:prstGeom prst="ellipse">
              <a:avLst/>
            </a:prstGeom>
            <a:solidFill>
              <a:srgbClr val="CCFFCC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b="0">
                <a:latin typeface="Calibri" pitchFamily="34" charset="0"/>
              </a:endParaRPr>
            </a:p>
          </p:txBody>
        </p:sp>
        <p:sp>
          <p:nvSpPr>
            <p:cNvPr id="124956" name="Oval 30"/>
            <p:cNvSpPr>
              <a:spLocks noChangeArrowheads="1"/>
            </p:cNvSpPr>
            <p:nvPr/>
          </p:nvSpPr>
          <p:spPr bwMode="auto">
            <a:xfrm>
              <a:off x="2640" y="1296"/>
              <a:ext cx="192" cy="14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b="0">
                <a:latin typeface="Calibri" pitchFamily="34" charset="0"/>
              </a:endParaRPr>
            </a:p>
          </p:txBody>
        </p:sp>
        <p:sp>
          <p:nvSpPr>
            <p:cNvPr id="124957" name="Oval 31"/>
            <p:cNvSpPr>
              <a:spLocks noChangeArrowheads="1"/>
            </p:cNvSpPr>
            <p:nvPr/>
          </p:nvSpPr>
          <p:spPr bwMode="auto">
            <a:xfrm>
              <a:off x="2784" y="1392"/>
              <a:ext cx="192" cy="14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b="0">
                <a:latin typeface="Calibri" pitchFamily="34" charset="0"/>
              </a:endParaRPr>
            </a:p>
          </p:txBody>
        </p:sp>
        <p:sp>
          <p:nvSpPr>
            <p:cNvPr id="124958" name="Oval 32"/>
            <p:cNvSpPr>
              <a:spLocks noChangeArrowheads="1"/>
            </p:cNvSpPr>
            <p:nvPr/>
          </p:nvSpPr>
          <p:spPr bwMode="auto">
            <a:xfrm>
              <a:off x="2928" y="1296"/>
              <a:ext cx="192" cy="14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b="0">
                <a:latin typeface="Calibri" pitchFamily="34" charset="0"/>
              </a:endParaRPr>
            </a:p>
          </p:txBody>
        </p:sp>
        <p:sp>
          <p:nvSpPr>
            <p:cNvPr id="124959" name="Oval 33"/>
            <p:cNvSpPr>
              <a:spLocks noChangeArrowheads="1"/>
            </p:cNvSpPr>
            <p:nvPr/>
          </p:nvSpPr>
          <p:spPr bwMode="auto">
            <a:xfrm>
              <a:off x="2784" y="1152"/>
              <a:ext cx="192" cy="14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b="0">
                <a:latin typeface="Calibri" pitchFamily="34" charset="0"/>
              </a:endParaRPr>
            </a:p>
          </p:txBody>
        </p:sp>
        <p:sp>
          <p:nvSpPr>
            <p:cNvPr id="124960" name="Oval 34"/>
            <p:cNvSpPr>
              <a:spLocks noChangeArrowheads="1"/>
            </p:cNvSpPr>
            <p:nvPr/>
          </p:nvSpPr>
          <p:spPr bwMode="auto">
            <a:xfrm>
              <a:off x="2976" y="1200"/>
              <a:ext cx="96" cy="9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b="0">
                <a:latin typeface="Calibri" pitchFamily="34" charset="0"/>
              </a:endParaRPr>
            </a:p>
          </p:txBody>
        </p:sp>
        <p:sp>
          <p:nvSpPr>
            <p:cNvPr id="124961" name="Oval 35"/>
            <p:cNvSpPr>
              <a:spLocks noChangeArrowheads="1"/>
            </p:cNvSpPr>
            <p:nvPr/>
          </p:nvSpPr>
          <p:spPr bwMode="auto">
            <a:xfrm>
              <a:off x="2688" y="1440"/>
              <a:ext cx="96" cy="9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b="0">
                <a:latin typeface="Calibri" pitchFamily="34" charset="0"/>
              </a:endParaRPr>
            </a:p>
          </p:txBody>
        </p:sp>
        <p:sp>
          <p:nvSpPr>
            <p:cNvPr id="124962" name="Oval 36"/>
            <p:cNvSpPr>
              <a:spLocks noChangeArrowheads="1"/>
            </p:cNvSpPr>
            <p:nvPr/>
          </p:nvSpPr>
          <p:spPr bwMode="auto">
            <a:xfrm>
              <a:off x="2496" y="13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b="0">
                <a:latin typeface="Calibri" pitchFamily="34" charset="0"/>
              </a:endParaRPr>
            </a:p>
          </p:txBody>
        </p:sp>
        <p:sp>
          <p:nvSpPr>
            <p:cNvPr id="124963" name="Text Box 39"/>
            <p:cNvSpPr txBox="1">
              <a:spLocks noChangeArrowheads="1"/>
            </p:cNvSpPr>
            <p:nvPr/>
          </p:nvSpPr>
          <p:spPr bwMode="auto">
            <a:xfrm>
              <a:off x="3408" y="816"/>
              <a:ext cx="48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600" b="0">
                  <a:latin typeface="Calibri" pitchFamily="34" charset="0"/>
                </a:rPr>
                <a:t>Soft core</a:t>
              </a:r>
              <a:endParaRPr lang="en-GB" sz="1600" b="0">
                <a:latin typeface="Calibri" pitchFamily="34" charset="0"/>
              </a:endParaRPr>
            </a:p>
          </p:txBody>
        </p:sp>
        <p:sp>
          <p:nvSpPr>
            <p:cNvPr id="124964" name="Line 40"/>
            <p:cNvSpPr>
              <a:spLocks noChangeShapeType="1"/>
            </p:cNvSpPr>
            <p:nvPr/>
          </p:nvSpPr>
          <p:spPr bwMode="auto">
            <a:xfrm rot="6452215">
              <a:off x="3072" y="1056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4965" name="Text Box 42"/>
          <p:cNvSpPr txBox="1">
            <a:spLocks noChangeArrowheads="1"/>
          </p:cNvSpPr>
          <p:nvPr/>
        </p:nvSpPr>
        <p:spPr bwMode="auto">
          <a:xfrm>
            <a:off x="3429000" y="1676400"/>
            <a:ext cx="16002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>
                <a:latin typeface="Calibri" pitchFamily="34" charset="0"/>
              </a:rPr>
              <a:t>Una parte  importante dello spazio delle fasi é reppresentato da</a:t>
            </a:r>
            <a:endParaRPr lang="en-GB" sz="1600">
              <a:latin typeface="Calibri" pitchFamily="34" charset="0"/>
            </a:endParaRPr>
          </a:p>
        </p:txBody>
      </p:sp>
      <p:sp>
        <p:nvSpPr>
          <p:cNvPr id="124966" name="Line 43"/>
          <p:cNvSpPr>
            <a:spLocks noChangeShapeType="1"/>
          </p:cNvSpPr>
          <p:nvPr/>
        </p:nvSpPr>
        <p:spPr bwMode="auto">
          <a:xfrm rot="-5526797">
            <a:off x="5155406" y="1778794"/>
            <a:ext cx="1588" cy="863600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24967" name="Line 44"/>
          <p:cNvSpPr>
            <a:spLocks noChangeShapeType="1"/>
          </p:cNvSpPr>
          <p:nvPr/>
        </p:nvSpPr>
        <p:spPr bwMode="auto">
          <a:xfrm rot="-5526797">
            <a:off x="2996406" y="1778794"/>
            <a:ext cx="1588" cy="863600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24968" name="Freeform 45"/>
          <p:cNvSpPr>
            <a:spLocks/>
          </p:cNvSpPr>
          <p:nvPr/>
        </p:nvSpPr>
        <p:spPr bwMode="auto">
          <a:xfrm>
            <a:off x="6248400" y="2362200"/>
            <a:ext cx="457200" cy="177800"/>
          </a:xfrm>
          <a:custGeom>
            <a:avLst/>
            <a:gdLst>
              <a:gd name="T0" fmla="*/ 2147483647 w 288"/>
              <a:gd name="T1" fmla="*/ 0 h 112"/>
              <a:gd name="T2" fmla="*/ 2147483647 w 288"/>
              <a:gd name="T3" fmla="*/ 2147483647 h 112"/>
              <a:gd name="T4" fmla="*/ 0 w 288"/>
              <a:gd name="T5" fmla="*/ 2147483647 h 112"/>
              <a:gd name="T6" fmla="*/ 0 60000 65536"/>
              <a:gd name="T7" fmla="*/ 0 60000 65536"/>
              <a:gd name="T8" fmla="*/ 0 60000 65536"/>
              <a:gd name="T9" fmla="*/ 0 w 288"/>
              <a:gd name="T10" fmla="*/ 0 h 112"/>
              <a:gd name="T11" fmla="*/ 288 w 288"/>
              <a:gd name="T12" fmla="*/ 112 h 1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12">
                <a:moveTo>
                  <a:pt x="288" y="0"/>
                </a:moveTo>
                <a:cubicBezTo>
                  <a:pt x="240" y="40"/>
                  <a:pt x="192" y="80"/>
                  <a:pt x="144" y="96"/>
                </a:cubicBezTo>
                <a:cubicBezTo>
                  <a:pt x="96" y="112"/>
                  <a:pt x="24" y="96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69" name="Freeform 46"/>
          <p:cNvSpPr>
            <a:spLocks/>
          </p:cNvSpPr>
          <p:nvPr/>
        </p:nvSpPr>
        <p:spPr bwMode="auto">
          <a:xfrm>
            <a:off x="6324600" y="2438400"/>
            <a:ext cx="457200" cy="177800"/>
          </a:xfrm>
          <a:custGeom>
            <a:avLst/>
            <a:gdLst>
              <a:gd name="T0" fmla="*/ 2147483647 w 288"/>
              <a:gd name="T1" fmla="*/ 0 h 112"/>
              <a:gd name="T2" fmla="*/ 2147483647 w 288"/>
              <a:gd name="T3" fmla="*/ 2147483647 h 112"/>
              <a:gd name="T4" fmla="*/ 0 w 288"/>
              <a:gd name="T5" fmla="*/ 2147483647 h 112"/>
              <a:gd name="T6" fmla="*/ 0 60000 65536"/>
              <a:gd name="T7" fmla="*/ 0 60000 65536"/>
              <a:gd name="T8" fmla="*/ 0 60000 65536"/>
              <a:gd name="T9" fmla="*/ 0 w 288"/>
              <a:gd name="T10" fmla="*/ 0 h 112"/>
              <a:gd name="T11" fmla="*/ 288 w 288"/>
              <a:gd name="T12" fmla="*/ 112 h 1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12">
                <a:moveTo>
                  <a:pt x="288" y="0"/>
                </a:moveTo>
                <a:cubicBezTo>
                  <a:pt x="240" y="40"/>
                  <a:pt x="192" y="80"/>
                  <a:pt x="144" y="96"/>
                </a:cubicBezTo>
                <a:cubicBezTo>
                  <a:pt x="96" y="112"/>
                  <a:pt x="24" y="96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70" name="Freeform 47"/>
          <p:cNvSpPr>
            <a:spLocks/>
          </p:cNvSpPr>
          <p:nvPr/>
        </p:nvSpPr>
        <p:spPr bwMode="auto">
          <a:xfrm rot="10680194">
            <a:off x="6096000" y="1752600"/>
            <a:ext cx="457200" cy="101600"/>
          </a:xfrm>
          <a:custGeom>
            <a:avLst/>
            <a:gdLst>
              <a:gd name="T0" fmla="*/ 2147483647 w 288"/>
              <a:gd name="T1" fmla="*/ 0 h 112"/>
              <a:gd name="T2" fmla="*/ 2147483647 w 288"/>
              <a:gd name="T3" fmla="*/ 2147483647 h 112"/>
              <a:gd name="T4" fmla="*/ 0 w 288"/>
              <a:gd name="T5" fmla="*/ 2147483647 h 112"/>
              <a:gd name="T6" fmla="*/ 0 60000 65536"/>
              <a:gd name="T7" fmla="*/ 0 60000 65536"/>
              <a:gd name="T8" fmla="*/ 0 60000 65536"/>
              <a:gd name="T9" fmla="*/ 0 w 288"/>
              <a:gd name="T10" fmla="*/ 0 h 112"/>
              <a:gd name="T11" fmla="*/ 288 w 288"/>
              <a:gd name="T12" fmla="*/ 112 h 1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12">
                <a:moveTo>
                  <a:pt x="288" y="0"/>
                </a:moveTo>
                <a:cubicBezTo>
                  <a:pt x="240" y="40"/>
                  <a:pt x="192" y="80"/>
                  <a:pt x="144" y="96"/>
                </a:cubicBezTo>
                <a:cubicBezTo>
                  <a:pt x="96" y="112"/>
                  <a:pt x="24" y="96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124971" name="Freeform 48"/>
          <p:cNvSpPr>
            <a:spLocks/>
          </p:cNvSpPr>
          <p:nvPr/>
        </p:nvSpPr>
        <p:spPr bwMode="auto">
          <a:xfrm rot="10680194">
            <a:off x="6019800" y="1676400"/>
            <a:ext cx="457200" cy="101600"/>
          </a:xfrm>
          <a:custGeom>
            <a:avLst/>
            <a:gdLst>
              <a:gd name="T0" fmla="*/ 2147483647 w 288"/>
              <a:gd name="T1" fmla="*/ 0 h 112"/>
              <a:gd name="T2" fmla="*/ 2147483647 w 288"/>
              <a:gd name="T3" fmla="*/ 2147483647 h 112"/>
              <a:gd name="T4" fmla="*/ 0 w 288"/>
              <a:gd name="T5" fmla="*/ 2147483647 h 112"/>
              <a:gd name="T6" fmla="*/ 0 60000 65536"/>
              <a:gd name="T7" fmla="*/ 0 60000 65536"/>
              <a:gd name="T8" fmla="*/ 0 60000 65536"/>
              <a:gd name="T9" fmla="*/ 0 w 288"/>
              <a:gd name="T10" fmla="*/ 0 h 112"/>
              <a:gd name="T11" fmla="*/ 288 w 288"/>
              <a:gd name="T12" fmla="*/ 112 h 1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12">
                <a:moveTo>
                  <a:pt x="288" y="0"/>
                </a:moveTo>
                <a:cubicBezTo>
                  <a:pt x="240" y="40"/>
                  <a:pt x="192" y="80"/>
                  <a:pt x="144" y="96"/>
                </a:cubicBezTo>
                <a:cubicBezTo>
                  <a:pt x="96" y="112"/>
                  <a:pt x="24" y="96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1857375" y="357188"/>
            <a:ext cx="4721225" cy="584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it-IT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</a:t>
            </a:r>
            <a:r>
              <a:rPr lang="it-IT" sz="3200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Stati di Nuclei con N</a:t>
            </a:r>
            <a:r>
              <a:rPr lang="it-IT" sz="3200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sym typeface="Symbol"/>
              </a:rPr>
              <a:t> + 3n</a:t>
            </a:r>
            <a:endParaRPr lang="it-IT" sz="3200" i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46" name="Rectangle 15"/>
          <p:cNvSpPr>
            <a:spLocks noChangeArrowheads="1"/>
          </p:cNvSpPr>
          <p:nvPr/>
        </p:nvSpPr>
        <p:spPr bwMode="auto">
          <a:xfrm>
            <a:off x="6356350" y="6481763"/>
            <a:ext cx="278765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>
                <a:solidFill>
                  <a:schemeClr val="accent2"/>
                </a:solidFill>
              </a:rPr>
              <a:t>  </a:t>
            </a:r>
            <a:r>
              <a:rPr lang="en-US" i="1" dirty="0" smtClean="0"/>
              <a:t>Pisa  2010</a:t>
            </a:r>
            <a:endParaRPr lang="it-IT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F04F-CC85-42D4-9175-0C2ADD81C53E}" type="slidenum">
              <a:rPr lang="en-US"/>
              <a:pPr/>
              <a:t>56</a:t>
            </a:fld>
            <a:endParaRPr lang="en-US"/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1905000" cy="990600"/>
          </a:xfrm>
          <a:solidFill>
            <a:srgbClr val="FF0066"/>
          </a:solidFill>
          <a:ln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66"/>
            </a:extrusionClr>
          </a:sp3d>
        </p:spPr>
        <p:txBody>
          <a:bodyPr>
            <a:flatTx/>
          </a:bodyPr>
          <a:lstStyle/>
          <a:p>
            <a:r>
              <a:rPr lang="it-IT" sz="3200" b="1">
                <a:solidFill>
                  <a:schemeClr val="bg1"/>
                </a:solidFill>
                <a:latin typeface="Garamond" pitchFamily="18" charset="0"/>
              </a:rPr>
              <a:t>Exaples:</a:t>
            </a:r>
          </a:p>
        </p:txBody>
      </p:sp>
      <p:sp>
        <p:nvSpPr>
          <p:cNvPr id="178179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175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baseline="30000">
                <a:solidFill>
                  <a:schemeClr val="accent2"/>
                </a:solidFill>
                <a:latin typeface="Times New Roman" pitchFamily="18" charset="0"/>
              </a:rPr>
              <a:t>11</a:t>
            </a: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B(</a:t>
            </a:r>
            <a:r>
              <a:rPr lang="it-IT" sz="2000" b="1" baseline="30000">
                <a:solidFill>
                  <a:schemeClr val="accent2"/>
                </a:solidFill>
                <a:latin typeface="Times New Roman" pitchFamily="18" charset="0"/>
              </a:rPr>
              <a:t>7</a:t>
            </a: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Li,</a:t>
            </a:r>
            <a:r>
              <a:rPr lang="it-IT" sz="2000" b="1" baseline="30000">
                <a:solidFill>
                  <a:schemeClr val="accent2"/>
                </a:solidFill>
                <a:latin typeface="Times New Roman" pitchFamily="18" charset="0"/>
              </a:rPr>
              <a:t>7</a:t>
            </a: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Be)</a:t>
            </a:r>
            <a:r>
              <a:rPr lang="it-IT" sz="2000" b="1" baseline="30000">
                <a:solidFill>
                  <a:schemeClr val="accent2"/>
                </a:solidFill>
                <a:latin typeface="Times New Roman" pitchFamily="18" charset="0"/>
              </a:rPr>
              <a:t>11</a:t>
            </a: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Be</a:t>
            </a:r>
          </a:p>
          <a:p>
            <a:pPr>
              <a:spcBef>
                <a:spcPct val="50000"/>
              </a:spcBef>
            </a:pP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at 57 MeV</a:t>
            </a: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228600" y="4267200"/>
            <a:ext cx="175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baseline="30000">
                <a:solidFill>
                  <a:schemeClr val="accent2"/>
                </a:solidFill>
                <a:latin typeface="Times New Roman" pitchFamily="18" charset="0"/>
              </a:rPr>
              <a:t>15</a:t>
            </a: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N(</a:t>
            </a:r>
            <a:r>
              <a:rPr lang="it-IT" sz="2000" b="1" baseline="30000">
                <a:solidFill>
                  <a:schemeClr val="accent2"/>
                </a:solidFill>
                <a:latin typeface="Times New Roman" pitchFamily="18" charset="0"/>
              </a:rPr>
              <a:t>7</a:t>
            </a: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Li,</a:t>
            </a:r>
            <a:r>
              <a:rPr lang="it-IT" sz="2000" b="1" baseline="30000">
                <a:solidFill>
                  <a:schemeClr val="accent2"/>
                </a:solidFill>
                <a:latin typeface="Times New Roman" pitchFamily="18" charset="0"/>
              </a:rPr>
              <a:t>7</a:t>
            </a: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Be)</a:t>
            </a:r>
            <a:r>
              <a:rPr lang="it-IT" sz="2000" b="1" baseline="30000">
                <a:solidFill>
                  <a:schemeClr val="accent2"/>
                </a:solidFill>
                <a:latin typeface="Times New Roman" pitchFamily="18" charset="0"/>
              </a:rPr>
              <a:t>15</a:t>
            </a: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C</a:t>
            </a:r>
          </a:p>
          <a:p>
            <a:pPr>
              <a:spcBef>
                <a:spcPct val="50000"/>
              </a:spcBef>
            </a:pP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at 55 MeV</a:t>
            </a:r>
            <a:endParaRPr lang="en-GB" sz="20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 rot="10756015">
            <a:off x="2057400" y="3886200"/>
            <a:ext cx="4889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anchor="b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2000" b="1">
                <a:latin typeface="Times New Roman" pitchFamily="18" charset="0"/>
              </a:rPr>
              <a:t>Counts</a:t>
            </a:r>
            <a:endParaRPr lang="en-GB" sz="2000" b="1">
              <a:latin typeface="Times New Roman" pitchFamily="18" charset="0"/>
            </a:endParaRPr>
          </a:p>
        </p:txBody>
      </p:sp>
      <p:pic>
        <p:nvPicPr>
          <p:cNvPr id="178182" name="Picture 6" descr="9deg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2688" y="852488"/>
            <a:ext cx="6553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3" name="Picture 7" descr="15C_14d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2688" y="3900488"/>
            <a:ext cx="6691312" cy="2590800"/>
          </a:xfrm>
          <a:prstGeom prst="rect">
            <a:avLst/>
          </a:prstGeom>
          <a:noFill/>
        </p:spPr>
      </p:pic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6262688" y="1766888"/>
            <a:ext cx="228600" cy="365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en-GB" sz="2400">
              <a:latin typeface="Times New Roman" pitchFamily="18" charset="0"/>
            </a:endParaRPr>
          </a:p>
        </p:txBody>
      </p:sp>
      <p:sp>
        <p:nvSpPr>
          <p:cNvPr id="178185" name="Text Box 9"/>
          <p:cNvSpPr txBox="1">
            <a:spLocks noChangeArrowheads="1"/>
          </p:cNvSpPr>
          <p:nvPr/>
        </p:nvSpPr>
        <p:spPr bwMode="auto">
          <a:xfrm>
            <a:off x="6719888" y="42052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Times New Roman" pitchFamily="18" charset="0"/>
                <a:sym typeface="Symbol" pitchFamily="18" charset="2"/>
              </a:rPr>
              <a:t></a:t>
            </a:r>
            <a:r>
              <a:rPr lang="it-IT" baseline="-25000">
                <a:latin typeface="Times New Roman" pitchFamily="18" charset="0"/>
                <a:sym typeface="Symbol" pitchFamily="18" charset="2"/>
              </a:rPr>
              <a:t>l </a:t>
            </a:r>
            <a:r>
              <a:rPr lang="it-IT">
                <a:latin typeface="Times New Roman" pitchFamily="18" charset="0"/>
                <a:sym typeface="Symbol" pitchFamily="18" charset="2"/>
              </a:rPr>
              <a:t>= 14</a:t>
            </a:r>
            <a:r>
              <a:rPr lang="en-GB">
                <a:latin typeface="Times New Roman" pitchFamily="18" charset="0"/>
                <a:sym typeface="Symbol" pitchFamily="18" charset="2"/>
              </a:rPr>
              <a:t></a:t>
            </a:r>
            <a:r>
              <a:rPr lang="it-IT">
                <a:latin typeface="Times New Roman" pitchFamily="18" charset="0"/>
                <a:sym typeface="Symbol" pitchFamily="18" charset="2"/>
              </a:rPr>
              <a:t>, 55 keV/ch.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178186" name="Text Box 10"/>
          <p:cNvSpPr txBox="1">
            <a:spLocks noChangeArrowheads="1"/>
          </p:cNvSpPr>
          <p:nvPr/>
        </p:nvSpPr>
        <p:spPr bwMode="auto">
          <a:xfrm>
            <a:off x="6872288" y="1157288"/>
            <a:ext cx="198120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Times New Roman" pitchFamily="18" charset="0"/>
                <a:sym typeface="Symbol" pitchFamily="18" charset="2"/>
              </a:rPr>
              <a:t></a:t>
            </a:r>
            <a:r>
              <a:rPr lang="it-IT" baseline="-25000">
                <a:latin typeface="Times New Roman" pitchFamily="18" charset="0"/>
                <a:sym typeface="Symbol" pitchFamily="18" charset="2"/>
              </a:rPr>
              <a:t>l </a:t>
            </a:r>
            <a:r>
              <a:rPr lang="it-IT">
                <a:latin typeface="Times New Roman" pitchFamily="18" charset="0"/>
                <a:sym typeface="Symbol" pitchFamily="18" charset="2"/>
              </a:rPr>
              <a:t>= 9</a:t>
            </a:r>
            <a:r>
              <a:rPr lang="en-GB">
                <a:latin typeface="Times New Roman" pitchFamily="18" charset="0"/>
                <a:sym typeface="Symbol" pitchFamily="18" charset="2"/>
              </a:rPr>
              <a:t></a:t>
            </a:r>
            <a:r>
              <a:rPr lang="it-IT">
                <a:latin typeface="Times New Roman" pitchFamily="18" charset="0"/>
                <a:sym typeface="Symbol" pitchFamily="18" charset="2"/>
              </a:rPr>
              <a:t>, 14 keV/ch.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178187" name="Text Box 11"/>
          <p:cNvSpPr txBox="1">
            <a:spLocks noChangeArrowheads="1"/>
          </p:cNvSpPr>
          <p:nvPr/>
        </p:nvSpPr>
        <p:spPr bwMode="auto">
          <a:xfrm>
            <a:off x="4738688" y="6491288"/>
            <a:ext cx="3581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baseline="30000">
                <a:latin typeface="Times New Roman" pitchFamily="18" charset="0"/>
              </a:rPr>
              <a:t>15</a:t>
            </a:r>
            <a:r>
              <a:rPr lang="it-IT" b="1">
                <a:latin typeface="Times New Roman" pitchFamily="18" charset="0"/>
              </a:rPr>
              <a:t>C excitation energy (MeV)</a:t>
            </a:r>
            <a:endParaRPr lang="en-GB" b="1">
              <a:latin typeface="Times New Roman" pitchFamily="18" charset="0"/>
            </a:endParaRPr>
          </a:p>
        </p:txBody>
      </p:sp>
      <p:sp>
        <p:nvSpPr>
          <p:cNvPr id="178188" name="Text Box 12"/>
          <p:cNvSpPr txBox="1">
            <a:spLocks noChangeArrowheads="1"/>
          </p:cNvSpPr>
          <p:nvPr/>
        </p:nvSpPr>
        <p:spPr bwMode="auto">
          <a:xfrm>
            <a:off x="2833688" y="1004888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solidFill>
                  <a:srgbClr val="FF0000"/>
                </a:solidFill>
                <a:latin typeface="Times New Roman" pitchFamily="18" charset="0"/>
              </a:rPr>
              <a:t>Single particle regime</a:t>
            </a:r>
            <a:endParaRPr lang="en-GB" sz="1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8189" name="Text Box 13"/>
          <p:cNvSpPr txBox="1">
            <a:spLocks noChangeArrowheads="1"/>
          </p:cNvSpPr>
          <p:nvPr/>
        </p:nvSpPr>
        <p:spPr bwMode="auto">
          <a:xfrm>
            <a:off x="2986088" y="4052888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solidFill>
                  <a:srgbClr val="FF0000"/>
                </a:solidFill>
                <a:latin typeface="Times New Roman" pitchFamily="18" charset="0"/>
              </a:rPr>
              <a:t>Single particle regime</a:t>
            </a:r>
            <a:endParaRPr lang="en-GB" sz="1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8190" name="Text Box 14"/>
          <p:cNvSpPr txBox="1">
            <a:spLocks noChangeArrowheads="1"/>
          </p:cNvSpPr>
          <p:nvPr/>
        </p:nvSpPr>
        <p:spPr bwMode="auto">
          <a:xfrm>
            <a:off x="5729288" y="852488"/>
            <a:ext cx="213360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solidFill>
                  <a:srgbClr val="FF0000"/>
                </a:solidFill>
                <a:latin typeface="Times New Roman" pitchFamily="18" charset="0"/>
              </a:rPr>
              <a:t>DCP regime</a:t>
            </a:r>
            <a:endParaRPr lang="en-GB" sz="1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8191" name="Text Box 15"/>
          <p:cNvSpPr txBox="1">
            <a:spLocks noChangeArrowheads="1"/>
          </p:cNvSpPr>
          <p:nvPr/>
        </p:nvSpPr>
        <p:spPr bwMode="auto">
          <a:xfrm>
            <a:off x="6034088" y="4967288"/>
            <a:ext cx="213360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solidFill>
                  <a:srgbClr val="FF0000"/>
                </a:solidFill>
                <a:latin typeface="Times New Roman" pitchFamily="18" charset="0"/>
              </a:rPr>
              <a:t>DCP regime</a:t>
            </a:r>
            <a:endParaRPr lang="en-GB" sz="1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8192" name="Text Box 16"/>
          <p:cNvSpPr txBox="1">
            <a:spLocks noChangeArrowheads="1"/>
          </p:cNvSpPr>
          <p:nvPr/>
        </p:nvSpPr>
        <p:spPr bwMode="auto">
          <a:xfrm>
            <a:off x="3429000" y="304800"/>
            <a:ext cx="525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baseline="30000">
                <a:solidFill>
                  <a:schemeClr val="accent2"/>
                </a:solidFill>
                <a:latin typeface="Times New Roman" pitchFamily="18" charset="0"/>
              </a:rPr>
              <a:t>7</a:t>
            </a:r>
            <a:r>
              <a:rPr lang="it-IT" sz="2000" b="1">
                <a:solidFill>
                  <a:schemeClr val="accent2"/>
                </a:solidFill>
                <a:latin typeface="Times New Roman" pitchFamily="18" charset="0"/>
              </a:rPr>
              <a:t>Be detected with the IPN-Orsay Split Pole</a:t>
            </a:r>
            <a:endParaRPr lang="en-GB" sz="2400">
              <a:latin typeface="Times New Roman" pitchFamily="18" charset="0"/>
            </a:endParaRPr>
          </a:p>
        </p:txBody>
      </p:sp>
      <p:sp>
        <p:nvSpPr>
          <p:cNvPr id="178193" name="Text Box 17"/>
          <p:cNvSpPr txBox="1">
            <a:spLocks noChangeArrowheads="1"/>
          </p:cNvSpPr>
          <p:nvPr/>
        </p:nvSpPr>
        <p:spPr bwMode="auto">
          <a:xfrm rot="10756015">
            <a:off x="2209800" y="838200"/>
            <a:ext cx="488950" cy="2282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eaVert" anchor="b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2000" b="1">
                <a:latin typeface="Times New Roman" pitchFamily="18" charset="0"/>
              </a:rPr>
              <a:t>Counts</a:t>
            </a:r>
            <a:endParaRPr lang="en-GB" sz="2000" b="1">
              <a:latin typeface="Times New Roman" pitchFamily="18" charset="0"/>
            </a:endParaRPr>
          </a:p>
        </p:txBody>
      </p:sp>
      <p:sp>
        <p:nvSpPr>
          <p:cNvPr id="178194" name="Text Box 18"/>
          <p:cNvSpPr txBox="1">
            <a:spLocks noChangeArrowheads="1"/>
          </p:cNvSpPr>
          <p:nvPr/>
        </p:nvSpPr>
        <p:spPr bwMode="auto">
          <a:xfrm>
            <a:off x="4419600" y="3657600"/>
            <a:ext cx="2743200" cy="244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 baseline="30000">
                <a:latin typeface="Times New Roman" pitchFamily="18" charset="0"/>
              </a:rPr>
              <a:t>11</a:t>
            </a:r>
            <a:r>
              <a:rPr lang="it-IT" sz="1600" b="1">
                <a:latin typeface="Times New Roman" pitchFamily="18" charset="0"/>
              </a:rPr>
              <a:t>Be excitation energy (MeV)</a:t>
            </a:r>
            <a:endParaRPr lang="en-GB" sz="1600" b="1">
              <a:latin typeface="Times New Roman" pitchFamily="18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6488668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ChangeArrowheads="1"/>
          </p:cNvSpPr>
          <p:nvPr/>
        </p:nvSpPr>
        <p:spPr bwMode="auto">
          <a:xfrm>
            <a:off x="3135313" y="2171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180227" name="Picture 3" descr="xsec-gs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3135313" y="2166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180229" name="Picture 5" descr="xsec-178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  <p:sp>
        <p:nvSpPr>
          <p:cNvPr id="180230" name="Rectangle 6"/>
          <p:cNvSpPr>
            <a:spLocks noChangeArrowheads="1"/>
          </p:cNvSpPr>
          <p:nvPr/>
        </p:nvSpPr>
        <p:spPr bwMode="auto">
          <a:xfrm>
            <a:off x="3135313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80231" name="Rectangle 7"/>
          <p:cNvSpPr>
            <a:spLocks noChangeArrowheads="1"/>
          </p:cNvSpPr>
          <p:nvPr/>
        </p:nvSpPr>
        <p:spPr bwMode="auto">
          <a:xfrm>
            <a:off x="152400" y="152400"/>
            <a:ext cx="4191000" cy="990600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66"/>
            </a:extrusionClr>
          </a:sp3d>
        </p:spPr>
        <p:txBody>
          <a:bodyPr anchor="ctr">
            <a:flatTx/>
          </a:bodyPr>
          <a:lstStyle/>
          <a:p>
            <a:pPr algn="ctr"/>
            <a:r>
              <a:rPr lang="it-IT" sz="2800" b="1">
                <a:latin typeface="Garamond" pitchFamily="18" charset="0"/>
              </a:rPr>
              <a:t>Results of microscopic DWBA calculations</a:t>
            </a:r>
          </a:p>
        </p:txBody>
      </p:sp>
      <p:sp>
        <p:nvSpPr>
          <p:cNvPr id="180232" name="Text Box 8"/>
          <p:cNvSpPr txBox="1">
            <a:spLocks noChangeArrowheads="1"/>
          </p:cNvSpPr>
          <p:nvPr/>
        </p:nvSpPr>
        <p:spPr bwMode="auto">
          <a:xfrm>
            <a:off x="990600" y="5334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aseline="30000">
                <a:latin typeface="Times New Roman" pitchFamily="18" charset="0"/>
              </a:rPr>
              <a:t>11</a:t>
            </a:r>
            <a:r>
              <a:rPr lang="it-IT" sz="2400">
                <a:latin typeface="Times New Roman" pitchFamily="18" charset="0"/>
              </a:rPr>
              <a:t>Be</a:t>
            </a:r>
            <a:r>
              <a:rPr lang="it-IT" sz="2400" baseline="-25000">
                <a:latin typeface="Times New Roman" pitchFamily="18" charset="0"/>
              </a:rPr>
              <a:t>GS</a:t>
            </a:r>
            <a:endParaRPr lang="en-GB" sz="2400" baseline="-25000">
              <a:latin typeface="Times New Roman" pitchFamily="18" charset="0"/>
            </a:endParaRPr>
          </a:p>
        </p:txBody>
      </p:sp>
      <p:sp>
        <p:nvSpPr>
          <p:cNvPr id="180233" name="Text Box 9"/>
          <p:cNvSpPr txBox="1">
            <a:spLocks noChangeArrowheads="1"/>
          </p:cNvSpPr>
          <p:nvPr/>
        </p:nvSpPr>
        <p:spPr bwMode="auto">
          <a:xfrm>
            <a:off x="6096000" y="2286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aseline="30000">
                <a:latin typeface="Times New Roman" pitchFamily="18" charset="0"/>
              </a:rPr>
              <a:t>11</a:t>
            </a:r>
            <a:r>
              <a:rPr lang="it-IT" sz="2400">
                <a:latin typeface="Times New Roman" pitchFamily="18" charset="0"/>
              </a:rPr>
              <a:t>Be*</a:t>
            </a:r>
            <a:r>
              <a:rPr lang="it-IT" sz="2400" baseline="-25000">
                <a:latin typeface="Times New Roman" pitchFamily="18" charset="0"/>
              </a:rPr>
              <a:t>1.77</a:t>
            </a:r>
            <a:endParaRPr lang="en-GB" sz="2400" baseline="-25000">
              <a:latin typeface="Times New Roman" pitchFamily="18" charset="0"/>
            </a:endParaRPr>
          </a:p>
        </p:txBody>
      </p:sp>
      <p:sp>
        <p:nvSpPr>
          <p:cNvPr id="180234" name="Text Box 10"/>
          <p:cNvSpPr txBox="1">
            <a:spLocks noChangeArrowheads="1"/>
          </p:cNvSpPr>
          <p:nvPr/>
        </p:nvSpPr>
        <p:spPr bwMode="auto">
          <a:xfrm>
            <a:off x="838200" y="59436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000000"/>
                </a:solidFill>
                <a:latin typeface="Times New Roman" pitchFamily="18" charset="0"/>
              </a:rPr>
              <a:t>No scaling factors</a:t>
            </a: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0235" name="Text Box 11"/>
          <p:cNvSpPr txBox="1">
            <a:spLocks noChangeArrowheads="1"/>
          </p:cNvSpPr>
          <p:nvPr/>
        </p:nvSpPr>
        <p:spPr bwMode="auto">
          <a:xfrm>
            <a:off x="5257800" y="25146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000000"/>
                </a:solidFill>
                <a:latin typeface="Times New Roman" pitchFamily="18" charset="0"/>
              </a:rPr>
              <a:t>No scaling factors</a:t>
            </a: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0236" name="Text Box 12"/>
          <p:cNvSpPr txBox="1">
            <a:spLocks noChangeArrowheads="1"/>
          </p:cNvSpPr>
          <p:nvPr/>
        </p:nvSpPr>
        <p:spPr bwMode="auto">
          <a:xfrm>
            <a:off x="4572000" y="3886200"/>
            <a:ext cx="4572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000000"/>
                </a:solidFill>
                <a:latin typeface="Times New Roman" pitchFamily="18" charset="0"/>
              </a:rPr>
              <a:t>Angular distributions reproduced</a:t>
            </a:r>
            <a:r>
              <a:rPr lang="it-IT" sz="2400">
                <a:latin typeface="Times New Roman" pitchFamily="18" charset="0"/>
              </a:rPr>
              <a:t> </a:t>
            </a:r>
            <a:r>
              <a:rPr lang="it-IT" sz="2400" b="1">
                <a:solidFill>
                  <a:srgbClr val="FF3300"/>
                </a:solidFill>
                <a:latin typeface="Times New Roman" pitchFamily="18" charset="0"/>
              </a:rPr>
              <a:t>without</a:t>
            </a:r>
            <a:r>
              <a:rPr lang="it-IT" sz="2400">
                <a:latin typeface="Times New Roman" pitchFamily="18" charset="0"/>
              </a:rPr>
              <a:t> </a:t>
            </a:r>
            <a:r>
              <a:rPr lang="it-IT" sz="2400" b="1">
                <a:solidFill>
                  <a:srgbClr val="FF3300"/>
                </a:solidFill>
                <a:latin typeface="Times New Roman" pitchFamily="18" charset="0"/>
              </a:rPr>
              <a:t>any scaling factor or parameter tuning</a:t>
            </a:r>
            <a:endParaRPr lang="en-GB" sz="24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80237" name="Text Box 13"/>
          <p:cNvSpPr txBox="1">
            <a:spLocks noChangeArrowheads="1"/>
          </p:cNvSpPr>
          <p:nvPr/>
        </p:nvSpPr>
        <p:spPr bwMode="auto">
          <a:xfrm>
            <a:off x="381000" y="14478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000000"/>
                </a:solidFill>
                <a:latin typeface="Times New Roman" pitchFamily="18" charset="0"/>
              </a:rPr>
              <a:t>Direct one step mechanism</a:t>
            </a: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0239" name="Rectangle 15"/>
          <p:cNvSpPr>
            <a:spLocks noChangeArrowheads="1"/>
          </p:cNvSpPr>
          <p:nvPr/>
        </p:nvSpPr>
        <p:spPr bwMode="auto">
          <a:xfrm>
            <a:off x="6356350" y="6481763"/>
            <a:ext cx="278765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>
                <a:solidFill>
                  <a:schemeClr val="accent2"/>
                </a:solidFill>
              </a:rPr>
              <a:t>  </a:t>
            </a:r>
            <a:r>
              <a:rPr lang="en-US" i="1" dirty="0" smtClean="0"/>
              <a:t>Pisa 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752600"/>
            <a:ext cx="7413625" cy="4648200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20000"/>
              </a:spcAft>
              <a:buClr>
                <a:schemeClr val="tx1"/>
              </a:buClr>
              <a:buFontTx/>
              <a:buBlip>
                <a:blip r:embed="rId4"/>
              </a:buBlip>
            </a:pPr>
            <a:r>
              <a:rPr lang="it-IT" sz="2000"/>
              <a:t>Targets: </a:t>
            </a:r>
            <a:r>
              <a:rPr lang="it-IT" sz="2000" baseline="30000">
                <a:solidFill>
                  <a:srgbClr val="0000FF"/>
                </a:solidFill>
              </a:rPr>
              <a:t>27</a:t>
            </a:r>
            <a:r>
              <a:rPr lang="it-IT" sz="2000">
                <a:solidFill>
                  <a:srgbClr val="0000FF"/>
                </a:solidFill>
              </a:rPr>
              <a:t>Al</a:t>
            </a:r>
            <a:r>
              <a:rPr lang="it-IT" sz="2000" baseline="30000">
                <a:solidFill>
                  <a:srgbClr val="0000FF"/>
                </a:solidFill>
              </a:rPr>
              <a:t>19</a:t>
            </a:r>
            <a:r>
              <a:rPr lang="it-IT" sz="2000">
                <a:solidFill>
                  <a:srgbClr val="0000FF"/>
                </a:solidFill>
              </a:rPr>
              <a:t>F</a:t>
            </a:r>
            <a:r>
              <a:rPr lang="it-IT" sz="2000" baseline="-25000">
                <a:solidFill>
                  <a:srgbClr val="0000FF"/>
                </a:solidFill>
              </a:rPr>
              <a:t>3</a:t>
            </a:r>
            <a:r>
              <a:rPr lang="it-IT" sz="2000">
                <a:solidFill>
                  <a:srgbClr val="0000FF"/>
                </a:solidFill>
              </a:rPr>
              <a:t>, </a:t>
            </a:r>
            <a:r>
              <a:rPr lang="it-IT" sz="2000" baseline="30000">
                <a:solidFill>
                  <a:srgbClr val="0000FF"/>
                </a:solidFill>
              </a:rPr>
              <a:t>27</a:t>
            </a:r>
            <a:r>
              <a:rPr lang="it-IT" sz="2000">
                <a:solidFill>
                  <a:srgbClr val="0000FF"/>
                </a:solidFill>
              </a:rPr>
              <a:t>Al,</a:t>
            </a:r>
            <a:r>
              <a:rPr lang="it-IT" sz="2000"/>
              <a:t> </a:t>
            </a:r>
            <a:r>
              <a:rPr lang="it-IT" sz="2000" baseline="30000">
                <a:solidFill>
                  <a:srgbClr val="009900"/>
                </a:solidFill>
              </a:rPr>
              <a:t>12</a:t>
            </a:r>
            <a:r>
              <a:rPr lang="it-IT" sz="2000">
                <a:solidFill>
                  <a:srgbClr val="009900"/>
                </a:solidFill>
              </a:rPr>
              <a:t>C, WO</a:t>
            </a:r>
            <a:r>
              <a:rPr lang="it-IT" sz="2000" baseline="-25000">
                <a:solidFill>
                  <a:srgbClr val="009900"/>
                </a:solidFill>
              </a:rPr>
              <a:t>3</a:t>
            </a:r>
            <a:r>
              <a:rPr lang="it-IT" sz="2000">
                <a:solidFill>
                  <a:srgbClr val="009900"/>
                </a:solidFill>
              </a:rPr>
              <a:t>, </a:t>
            </a:r>
            <a:r>
              <a:rPr lang="it-IT" sz="2000" baseline="30000">
                <a:solidFill>
                  <a:srgbClr val="009900"/>
                </a:solidFill>
              </a:rPr>
              <a:t>28</a:t>
            </a:r>
            <a:r>
              <a:rPr lang="it-IT" sz="2000">
                <a:solidFill>
                  <a:srgbClr val="009900"/>
                </a:solidFill>
              </a:rPr>
              <a:t>Si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it-IT" sz="2000">
              <a:sym typeface="Symbol" pitchFamily="18" charset="2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it-IT" sz="2000">
                <a:sym typeface="Symbol" pitchFamily="18" charset="2"/>
              </a:rPr>
              <a:t>Nuclei investigated: </a:t>
            </a:r>
            <a:r>
              <a:rPr lang="it-IT" sz="2000" baseline="30000">
                <a:solidFill>
                  <a:srgbClr val="0000FF"/>
                </a:solidFill>
                <a:sym typeface="Symbol" pitchFamily="18" charset="2"/>
              </a:rPr>
              <a:t>19</a:t>
            </a:r>
            <a:r>
              <a:rPr lang="it-IT" sz="2000">
                <a:solidFill>
                  <a:srgbClr val="0000FF"/>
                </a:solidFill>
                <a:sym typeface="Symbol" pitchFamily="18" charset="2"/>
              </a:rPr>
              <a:t>O, </a:t>
            </a:r>
            <a:r>
              <a:rPr lang="it-IT" sz="2000" baseline="30000">
                <a:solidFill>
                  <a:srgbClr val="0000FF"/>
                </a:solidFill>
                <a:sym typeface="Symbol" pitchFamily="18" charset="2"/>
              </a:rPr>
              <a:t>27</a:t>
            </a:r>
            <a:r>
              <a:rPr lang="it-IT" sz="2000">
                <a:solidFill>
                  <a:srgbClr val="0000FF"/>
                </a:solidFill>
                <a:sym typeface="Symbol" pitchFamily="18" charset="2"/>
              </a:rPr>
              <a:t>Mg for spettroscopy</a:t>
            </a:r>
            <a:r>
              <a:rPr lang="it-IT" sz="2000">
                <a:sym typeface="Symbol" pitchFamily="18" charset="2"/>
              </a:rPr>
              <a:t>  and </a:t>
            </a:r>
            <a:r>
              <a:rPr lang="it-IT" sz="2000" baseline="30000">
                <a:solidFill>
                  <a:srgbClr val="009900"/>
                </a:solidFill>
                <a:sym typeface="Symbol" pitchFamily="18" charset="2"/>
              </a:rPr>
              <a:t>12</a:t>
            </a:r>
            <a:r>
              <a:rPr lang="it-IT" sz="2000">
                <a:solidFill>
                  <a:srgbClr val="009900"/>
                </a:solidFill>
                <a:sym typeface="Symbol" pitchFamily="18" charset="2"/>
              </a:rPr>
              <a:t>C,</a:t>
            </a:r>
            <a:r>
              <a:rPr lang="it-IT" sz="2000" baseline="30000">
                <a:solidFill>
                  <a:srgbClr val="009900"/>
                </a:solidFill>
                <a:sym typeface="Symbol" pitchFamily="18" charset="2"/>
              </a:rPr>
              <a:t>16</a:t>
            </a:r>
            <a:r>
              <a:rPr lang="it-IT" sz="2000">
                <a:solidFill>
                  <a:srgbClr val="009900"/>
                </a:solidFill>
                <a:sym typeface="Symbol" pitchFamily="18" charset="2"/>
              </a:rPr>
              <a:t>O,</a:t>
            </a:r>
            <a:r>
              <a:rPr lang="it-IT" sz="2000" baseline="30000">
                <a:solidFill>
                  <a:srgbClr val="009900"/>
                </a:solidFill>
                <a:sym typeface="Symbol" pitchFamily="18" charset="2"/>
              </a:rPr>
              <a:t>28</a:t>
            </a:r>
            <a:r>
              <a:rPr lang="it-IT" sz="2000">
                <a:solidFill>
                  <a:srgbClr val="009900"/>
                </a:solidFill>
                <a:sym typeface="Symbol" pitchFamily="18" charset="2"/>
              </a:rPr>
              <a:t>Al to misure the</a:t>
            </a:r>
            <a:r>
              <a:rPr lang="it-IT" sz="2000">
                <a:solidFill>
                  <a:srgbClr val="009900"/>
                </a:solidFill>
              </a:rPr>
              <a:t> strength of Fermi (0</a:t>
            </a:r>
            <a:r>
              <a:rPr lang="it-IT" sz="2000" baseline="30000">
                <a:solidFill>
                  <a:srgbClr val="009900"/>
                </a:solidFill>
              </a:rPr>
              <a:t>+</a:t>
            </a:r>
            <a:r>
              <a:rPr lang="it-IT" sz="2000">
                <a:solidFill>
                  <a:srgbClr val="009900"/>
                </a:solidFill>
              </a:rPr>
              <a:t>), GT (1</a:t>
            </a:r>
            <a:r>
              <a:rPr lang="it-IT" sz="2000" baseline="30000">
                <a:solidFill>
                  <a:srgbClr val="009900"/>
                </a:solidFill>
              </a:rPr>
              <a:t>+</a:t>
            </a:r>
            <a:r>
              <a:rPr lang="it-IT" sz="2000">
                <a:solidFill>
                  <a:srgbClr val="009900"/>
                </a:solidFill>
              </a:rPr>
              <a:t>) and SD(0</a:t>
            </a:r>
            <a:r>
              <a:rPr lang="it-IT" sz="2000" baseline="30000">
                <a:solidFill>
                  <a:srgbClr val="009900"/>
                </a:solidFill>
              </a:rPr>
              <a:t>-</a:t>
            </a:r>
            <a:r>
              <a:rPr lang="it-IT" sz="2000">
                <a:solidFill>
                  <a:srgbClr val="009900"/>
                </a:solidFill>
              </a:rPr>
              <a:t>,1</a:t>
            </a:r>
            <a:r>
              <a:rPr lang="it-IT" sz="2000" baseline="30000">
                <a:solidFill>
                  <a:srgbClr val="009900"/>
                </a:solidFill>
              </a:rPr>
              <a:t>-</a:t>
            </a:r>
            <a:r>
              <a:rPr lang="it-IT" sz="2000">
                <a:solidFill>
                  <a:srgbClr val="009900"/>
                </a:solidFill>
              </a:rPr>
              <a:t>,2</a:t>
            </a:r>
            <a:r>
              <a:rPr lang="it-IT" sz="2000" baseline="30000">
                <a:solidFill>
                  <a:srgbClr val="009900"/>
                </a:solidFill>
              </a:rPr>
              <a:t>-</a:t>
            </a:r>
            <a:r>
              <a:rPr lang="it-IT" sz="2000">
                <a:solidFill>
                  <a:srgbClr val="009900"/>
                </a:solidFill>
              </a:rPr>
              <a:t>) transitions</a:t>
            </a:r>
            <a:endParaRPr lang="it-IT" sz="2000">
              <a:solidFill>
                <a:srgbClr val="009900"/>
              </a:solidFill>
              <a:sym typeface="Symbol" pitchFamily="18" charset="2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it-IT" sz="2000">
              <a:sym typeface="Symbol" pitchFamily="18" charset="2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it-IT" sz="2000">
                <a:sym typeface="Symbol" pitchFamily="18" charset="2"/>
              </a:rPr>
              <a:t> 52 MeV beam energy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it-IT" sz="2000" baseline="30000">
                <a:cs typeface="Times New Roman" pitchFamily="18" charset="0"/>
              </a:rPr>
              <a:t> 7</a:t>
            </a:r>
            <a:r>
              <a:rPr lang="it-IT" sz="2000">
                <a:cs typeface="Times New Roman" pitchFamily="18" charset="0"/>
              </a:rPr>
              <a:t>Be ejectiles </a:t>
            </a:r>
            <a:r>
              <a:rPr lang="en-US" sz="2000">
                <a:cs typeface="Times New Roman" pitchFamily="18" charset="0"/>
              </a:rPr>
              <a:t>detected</a:t>
            </a:r>
            <a:r>
              <a:rPr lang="it-IT" sz="2000">
                <a:cs typeface="Times New Roman" pitchFamily="18" charset="0"/>
              </a:rPr>
              <a:t> by MAGNEX spectrometer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it-IT" sz="2000">
                <a:cs typeface="Times New Roman" pitchFamily="18" charset="0"/>
              </a:rPr>
              <a:t> Angular setting</a:t>
            </a:r>
            <a:endParaRPr lang="el-GR" sz="2000"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Blip>
                <a:blip r:embed="rId4"/>
              </a:buBlip>
            </a:pPr>
            <a:endParaRPr lang="it-IT" sz="2000"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Blip>
                <a:blip r:embed="rId4"/>
              </a:buBlip>
            </a:pPr>
            <a:endParaRPr lang="it-IT" sz="2000">
              <a:sym typeface="Symbol" pitchFamily="18" charset="2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Blip>
                <a:blip r:embed="rId4"/>
              </a:buBlip>
            </a:pPr>
            <a:endParaRPr lang="it-IT" sz="2000">
              <a:sym typeface="Symbol" pitchFamily="18" charset="2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Blip>
                <a:blip r:embed="rId4"/>
              </a:buBlip>
            </a:pPr>
            <a:endParaRPr lang="en-GB" sz="2000">
              <a:sym typeface="Symbol" pitchFamily="18" charset="2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Blip>
                <a:blip r:embed="rId4"/>
              </a:buBlip>
            </a:pPr>
            <a:r>
              <a:rPr lang="en-GB" sz="2000">
                <a:sym typeface="Symbol" pitchFamily="18" charset="2"/>
              </a:rPr>
              <a:t>Data Analisys under way</a:t>
            </a:r>
            <a:r>
              <a:rPr lang="en-GB" sz="2400">
                <a:sym typeface="Symbol" pitchFamily="18" charset="2"/>
              </a:rPr>
              <a:t> .</a:t>
            </a:r>
          </a:p>
        </p:txBody>
      </p:sp>
      <p:sp>
        <p:nvSpPr>
          <p:cNvPr id="323587" name="Rectangle 4"/>
          <p:cNvSpPr>
            <a:spLocks noChangeArrowheads="1"/>
          </p:cNvSpPr>
          <p:nvPr/>
        </p:nvSpPr>
        <p:spPr bwMode="auto">
          <a:xfrm>
            <a:off x="1981200" y="1143000"/>
            <a:ext cx="578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CC0000"/>
                </a:solidFill>
                <a:latin typeface="Calibri" pitchFamily="34" charset="0"/>
              </a:rPr>
              <a:t>        </a:t>
            </a:r>
            <a:r>
              <a:rPr lang="it-IT" sz="2000">
                <a:solidFill>
                  <a:srgbClr val="CC0000"/>
                </a:solidFill>
                <a:latin typeface="Calibri" pitchFamily="34" charset="0"/>
              </a:rPr>
              <a:t>December 2007 -  July 2008</a:t>
            </a:r>
          </a:p>
        </p:txBody>
      </p:sp>
      <p:sp>
        <p:nvSpPr>
          <p:cNvPr id="323589" name="Rectangle 1026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0">
                <a:solidFill>
                  <a:schemeClr val="bg1"/>
                </a:solidFill>
              </a:rPr>
              <a:t>First Experiments : (</a:t>
            </a:r>
            <a:r>
              <a:rPr lang="en-US" sz="3200" b="0" baseline="30000">
                <a:solidFill>
                  <a:schemeClr val="bg1"/>
                </a:solidFill>
              </a:rPr>
              <a:t>7</a:t>
            </a:r>
            <a:r>
              <a:rPr lang="en-US" sz="3200" b="0">
                <a:solidFill>
                  <a:schemeClr val="bg1"/>
                </a:solidFill>
              </a:rPr>
              <a:t>Li,</a:t>
            </a:r>
            <a:r>
              <a:rPr lang="en-US" sz="3200" b="0" baseline="30000">
                <a:solidFill>
                  <a:schemeClr val="bg1"/>
                </a:solidFill>
              </a:rPr>
              <a:t>7</a:t>
            </a:r>
            <a:r>
              <a:rPr lang="en-US" sz="3200" b="0">
                <a:solidFill>
                  <a:schemeClr val="bg1"/>
                </a:solidFill>
              </a:rPr>
              <a:t>Be)  CEX reaction </a:t>
            </a:r>
          </a:p>
        </p:txBody>
      </p:sp>
      <p:grpSp>
        <p:nvGrpSpPr>
          <p:cNvPr id="2" name="Gruppo 13"/>
          <p:cNvGrpSpPr>
            <a:grpSpLocks/>
          </p:cNvGrpSpPr>
          <p:nvPr/>
        </p:nvGrpSpPr>
        <p:grpSpPr bwMode="auto">
          <a:xfrm>
            <a:off x="3581400" y="4419600"/>
            <a:ext cx="3760788" cy="1076325"/>
            <a:chOff x="3786182" y="3643316"/>
            <a:chExt cx="3760784" cy="1000130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3806816" y="4243396"/>
              <a:ext cx="3740150" cy="400050"/>
              <a:chOff x="1968" y="2886"/>
              <a:chExt cx="2356" cy="252"/>
            </a:xfrm>
          </p:grpSpPr>
          <p:graphicFrame>
            <p:nvGraphicFramePr>
              <p:cNvPr id="323592" name="Object 2"/>
              <p:cNvGraphicFramePr>
                <a:graphicFrameLocks noChangeAspect="1"/>
              </p:cNvGraphicFramePr>
              <p:nvPr/>
            </p:nvGraphicFramePr>
            <p:xfrm>
              <a:off x="1968" y="2886"/>
              <a:ext cx="624" cy="252"/>
            </p:xfrm>
            <a:graphic>
              <a:graphicData uri="http://schemas.openxmlformats.org/presentationml/2006/ole">
                <p:oleObj spid="_x0000_s292869" name="Equation" r:id="rId5" imgW="596880" imgH="241200" progId="Equation.3">
                  <p:embed/>
                </p:oleObj>
              </a:graphicData>
            </a:graphic>
          </p:graphicFrame>
          <p:sp>
            <p:nvSpPr>
              <p:cNvPr id="323593" name="Line 5"/>
              <p:cNvSpPr>
                <a:spLocks noChangeShapeType="1"/>
              </p:cNvSpPr>
              <p:nvPr/>
            </p:nvSpPr>
            <p:spPr bwMode="auto">
              <a:xfrm>
                <a:off x="2736" y="3022"/>
                <a:ext cx="52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it-IT"/>
              </a:p>
            </p:txBody>
          </p:sp>
          <p:graphicFrame>
            <p:nvGraphicFramePr>
              <p:cNvPr id="323594" name="Object 3"/>
              <p:cNvGraphicFramePr>
                <a:graphicFrameLocks noChangeAspect="1"/>
              </p:cNvGraphicFramePr>
              <p:nvPr/>
            </p:nvGraphicFramePr>
            <p:xfrm>
              <a:off x="3408" y="2886"/>
              <a:ext cx="916" cy="239"/>
            </p:xfrm>
            <a:graphic>
              <a:graphicData uri="http://schemas.openxmlformats.org/presentationml/2006/ole">
                <p:oleObj spid="_x0000_s292870" name="Equation" r:id="rId6" imgW="876240" imgH="228600" progId="Equation.3">
                  <p:embed/>
                </p:oleObj>
              </a:graphicData>
            </a:graphic>
          </p:graphicFrame>
        </p:grpSp>
        <p:graphicFrame>
          <p:nvGraphicFramePr>
            <p:cNvPr id="323595" name="Object 4"/>
            <p:cNvGraphicFramePr>
              <a:graphicFrameLocks noChangeAspect="1"/>
            </p:cNvGraphicFramePr>
            <p:nvPr/>
          </p:nvGraphicFramePr>
          <p:xfrm>
            <a:off x="3786182" y="3643316"/>
            <a:ext cx="887413" cy="400050"/>
          </p:xfrm>
          <a:graphic>
            <a:graphicData uri="http://schemas.openxmlformats.org/presentationml/2006/ole">
              <p:oleObj spid="_x0000_s292866" name="Equazione" r:id="rId7" imgW="533160" imgH="241200" progId="Equation.3">
                <p:embed/>
              </p:oleObj>
            </a:graphicData>
          </a:graphic>
        </p:graphicFrame>
        <p:graphicFrame>
          <p:nvGraphicFramePr>
            <p:cNvPr id="323596" name="Object 5"/>
            <p:cNvGraphicFramePr>
              <a:graphicFrameLocks noChangeAspect="1"/>
            </p:cNvGraphicFramePr>
            <p:nvPr/>
          </p:nvGraphicFramePr>
          <p:xfrm>
            <a:off x="3806816" y="3957644"/>
            <a:ext cx="884238" cy="400050"/>
          </p:xfrm>
          <a:graphic>
            <a:graphicData uri="http://schemas.openxmlformats.org/presentationml/2006/ole">
              <p:oleObj spid="_x0000_s292867" name="Equazione" r:id="rId8" imgW="533160" imgH="241200" progId="Equation.3">
                <p:embed/>
              </p:oleObj>
            </a:graphicData>
          </a:graphic>
        </p:graphicFrame>
        <p:sp>
          <p:nvSpPr>
            <p:cNvPr id="323597" name="Line 5"/>
            <p:cNvSpPr>
              <a:spLocks noChangeShapeType="1"/>
            </p:cNvSpPr>
            <p:nvPr/>
          </p:nvSpPr>
          <p:spPr bwMode="auto">
            <a:xfrm>
              <a:off x="5000642" y="4144966"/>
              <a:ext cx="8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graphicFrame>
          <p:nvGraphicFramePr>
            <p:cNvPr id="323598" name="Object 6"/>
            <p:cNvGraphicFramePr>
              <a:graphicFrameLocks noChangeAspect="1"/>
            </p:cNvGraphicFramePr>
            <p:nvPr/>
          </p:nvGraphicFramePr>
          <p:xfrm>
            <a:off x="6067442" y="3929066"/>
            <a:ext cx="1454150" cy="379413"/>
          </p:xfrm>
          <a:graphic>
            <a:graphicData uri="http://schemas.openxmlformats.org/presentationml/2006/ole">
              <p:oleObj spid="_x0000_s292868" name="Equazione" r:id="rId9" imgW="876240" imgH="228600" progId="Equation.3">
                <p:embed/>
              </p:oleObj>
            </a:graphicData>
          </a:graphic>
        </p:graphicFrame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30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 b="0">
              <a:latin typeface="Calibri" pitchFamily="34" charset="0"/>
            </a:endParaRPr>
          </a:p>
        </p:txBody>
      </p:sp>
      <p:graphicFrame>
        <p:nvGraphicFramePr>
          <p:cNvPr id="325635" name="Object 2"/>
          <p:cNvGraphicFramePr>
            <a:graphicFrameLocks noChangeAspect="1"/>
          </p:cNvGraphicFramePr>
          <p:nvPr/>
        </p:nvGraphicFramePr>
        <p:xfrm>
          <a:off x="1219200" y="6075363"/>
          <a:ext cx="1800225" cy="584200"/>
        </p:xfrm>
        <a:graphic>
          <a:graphicData uri="http://schemas.openxmlformats.org/presentationml/2006/ole">
            <p:oleObj spid="_x0000_s293890" name="Equation" r:id="rId4" imgW="1384300" imgH="444500" progId="Equation.3">
              <p:embed/>
            </p:oleObj>
          </a:graphicData>
        </a:graphic>
      </p:graphicFrame>
      <p:sp>
        <p:nvSpPr>
          <p:cNvPr id="325636" name="Text Box 31"/>
          <p:cNvSpPr txBox="1">
            <a:spLocks noChangeArrowheads="1"/>
          </p:cNvSpPr>
          <p:nvPr/>
        </p:nvSpPr>
        <p:spPr bwMode="auto">
          <a:xfrm>
            <a:off x="500063" y="5715000"/>
            <a:ext cx="3790950" cy="309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400" b="0">
                <a:latin typeface="Calibri" pitchFamily="34" charset="0"/>
                <a:sym typeface="Symbol" pitchFamily="18" charset="2"/>
              </a:rPr>
              <a:t>E corrected for the incident angle in the FPD </a:t>
            </a:r>
            <a:r>
              <a:rPr lang="it-IT" sz="1400" b="0" baseline="-25000">
                <a:latin typeface="Calibri" pitchFamily="34" charset="0"/>
                <a:sym typeface="Symbol" pitchFamily="18" charset="2"/>
              </a:rPr>
              <a:t>foc</a:t>
            </a:r>
          </a:p>
        </p:txBody>
      </p:sp>
      <p:sp>
        <p:nvSpPr>
          <p:cNvPr id="325637" name="Rectangle 34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 b="0">
              <a:latin typeface="Calibri" pitchFamily="34" charset="0"/>
            </a:endParaRPr>
          </a:p>
        </p:txBody>
      </p:sp>
      <p:graphicFrame>
        <p:nvGraphicFramePr>
          <p:cNvPr id="325638" name="Object 3"/>
          <p:cNvGraphicFramePr>
            <a:graphicFrameLocks noChangeAspect="1"/>
          </p:cNvGraphicFramePr>
          <p:nvPr/>
        </p:nvGraphicFramePr>
        <p:xfrm>
          <a:off x="5340350" y="1809750"/>
          <a:ext cx="863600" cy="690563"/>
        </p:xfrm>
        <a:graphic>
          <a:graphicData uri="http://schemas.openxmlformats.org/presentationml/2006/ole">
            <p:oleObj spid="_x0000_s293891" name="Equation" r:id="rId5" imgW="520700" imgH="419100" progId="Equation.3">
              <p:embed/>
            </p:oleObj>
          </a:graphicData>
        </a:graphic>
      </p:graphicFrame>
      <p:sp>
        <p:nvSpPr>
          <p:cNvPr id="325639" name="Rectangle 36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 b="0">
              <a:latin typeface="Calibri" pitchFamily="34" charset="0"/>
            </a:endParaRPr>
          </a:p>
        </p:txBody>
      </p:sp>
      <p:graphicFrame>
        <p:nvGraphicFramePr>
          <p:cNvPr id="325640" name="Object 4"/>
          <p:cNvGraphicFramePr>
            <a:graphicFrameLocks noChangeAspect="1"/>
          </p:cNvGraphicFramePr>
          <p:nvPr/>
        </p:nvGraphicFramePr>
        <p:xfrm>
          <a:off x="7132638" y="1809750"/>
          <a:ext cx="1511300" cy="658813"/>
        </p:xfrm>
        <a:graphic>
          <a:graphicData uri="http://schemas.openxmlformats.org/presentationml/2006/ole">
            <p:oleObj spid="_x0000_s293892" name="Equation" r:id="rId6" imgW="965200" imgH="419100" progId="Equation.3">
              <p:embed/>
            </p:oleObj>
          </a:graphicData>
        </a:graphic>
      </p:graphicFrame>
      <p:cxnSp>
        <p:nvCxnSpPr>
          <p:cNvPr id="39" name="Connettore 2 38"/>
          <p:cNvCxnSpPr/>
          <p:nvPr/>
        </p:nvCxnSpPr>
        <p:spPr>
          <a:xfrm>
            <a:off x="6275388" y="2166938"/>
            <a:ext cx="785812" cy="1587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642" name="CasellaDiTesto 40"/>
          <p:cNvSpPr txBox="1">
            <a:spLocks noChangeArrowheads="1"/>
          </p:cNvSpPr>
          <p:nvPr/>
        </p:nvSpPr>
        <p:spPr bwMode="auto">
          <a:xfrm>
            <a:off x="1571625" y="1214438"/>
            <a:ext cx="1720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latin typeface="Calibri" pitchFamily="34" charset="0"/>
              </a:rPr>
              <a:t>Δ</a:t>
            </a:r>
            <a:r>
              <a:rPr lang="it-IT">
                <a:latin typeface="Calibri" pitchFamily="34" charset="0"/>
              </a:rPr>
              <a:t>E –E histogram</a:t>
            </a:r>
          </a:p>
        </p:txBody>
      </p:sp>
      <p:sp>
        <p:nvSpPr>
          <p:cNvPr id="325643" name="CasellaDiTesto 41"/>
          <p:cNvSpPr txBox="1">
            <a:spLocks noChangeArrowheads="1"/>
          </p:cNvSpPr>
          <p:nvPr/>
        </p:nvSpPr>
        <p:spPr bwMode="auto">
          <a:xfrm>
            <a:off x="6159500" y="2714625"/>
            <a:ext cx="172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Calibri" pitchFamily="34" charset="0"/>
              </a:rPr>
              <a:t>B</a:t>
            </a:r>
            <a:r>
              <a:rPr lang="el-GR">
                <a:latin typeface="Calibri" pitchFamily="34" charset="0"/>
              </a:rPr>
              <a:t>ρ</a:t>
            </a:r>
            <a:r>
              <a:rPr lang="it-IT">
                <a:latin typeface="Calibri" pitchFamily="34" charset="0"/>
              </a:rPr>
              <a:t> –E histogram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73025" y="1571625"/>
            <a:ext cx="4427538" cy="3951288"/>
            <a:chOff x="1238" y="527"/>
            <a:chExt cx="3546" cy="3389"/>
          </a:xfrm>
        </p:grpSpPr>
        <p:grpSp>
          <p:nvGrpSpPr>
            <p:cNvPr id="3" name="Group 29"/>
            <p:cNvGrpSpPr>
              <a:grpSpLocks/>
            </p:cNvGrpSpPr>
            <p:nvPr/>
          </p:nvGrpSpPr>
          <p:grpSpPr bwMode="auto">
            <a:xfrm>
              <a:off x="1238" y="527"/>
              <a:ext cx="3546" cy="3389"/>
              <a:chOff x="1238" y="527"/>
              <a:chExt cx="3546" cy="3389"/>
            </a:xfrm>
          </p:grpSpPr>
          <p:grpSp>
            <p:nvGrpSpPr>
              <p:cNvPr id="4" name="Group 28"/>
              <p:cNvGrpSpPr>
                <a:grpSpLocks/>
              </p:cNvGrpSpPr>
              <p:nvPr/>
            </p:nvGrpSpPr>
            <p:grpSpPr bwMode="auto">
              <a:xfrm>
                <a:off x="1238" y="527"/>
                <a:ext cx="3546" cy="3389"/>
                <a:chOff x="1238" y="527"/>
                <a:chExt cx="3546" cy="3389"/>
              </a:xfrm>
            </p:grpSpPr>
            <p:pic>
              <p:nvPicPr>
                <p:cNvPr id="325647" name="Picture 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1383" y="527"/>
                  <a:ext cx="3401" cy="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5648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695" y="3652"/>
                  <a:ext cx="2803" cy="26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sz="1400">
                      <a:latin typeface="Times New Roman" pitchFamily="18" charset="0"/>
                      <a:cs typeface="Arial" charset="0"/>
                    </a:rPr>
                    <a:t>E</a:t>
                  </a:r>
                  <a:r>
                    <a:rPr lang="it-IT" sz="1400" baseline="-25000">
                      <a:latin typeface="Times New Roman" pitchFamily="18" charset="0"/>
                      <a:cs typeface="Arial" charset="0"/>
                    </a:rPr>
                    <a:t>resid </a:t>
                  </a:r>
                  <a:r>
                    <a:rPr lang="it-IT" sz="1400">
                      <a:latin typeface="Times New Roman" pitchFamily="18" charset="0"/>
                      <a:cs typeface="Arial" charset="0"/>
                    </a:rPr>
                    <a:t>[MeV]</a:t>
                  </a:r>
                  <a:endParaRPr lang="el-GR" sz="1400"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325649" name="Text Box 6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3" y="2058"/>
                  <a:ext cx="2696" cy="24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l-GR" sz="1400">
                      <a:latin typeface="Times New Roman" pitchFamily="18" charset="0"/>
                      <a:cs typeface="Times New Roman" pitchFamily="18" charset="0"/>
                    </a:rPr>
                    <a:t>Δ</a:t>
                  </a:r>
                  <a:r>
                    <a:rPr lang="it-IT" sz="1400">
                      <a:latin typeface="Times New Roman" pitchFamily="18" charset="0"/>
                      <a:cs typeface="Arial" charset="0"/>
                    </a:rPr>
                    <a:t>E</a:t>
                  </a:r>
                  <a:r>
                    <a:rPr lang="it-IT" sz="1400" baseline="-25000">
                      <a:latin typeface="Times New Roman" pitchFamily="18" charset="0"/>
                      <a:cs typeface="Arial" charset="0"/>
                    </a:rPr>
                    <a:t>PC</a:t>
                  </a:r>
                  <a:r>
                    <a:rPr lang="it-IT" sz="1400" baseline="30000">
                      <a:latin typeface="Times New Roman" pitchFamily="18" charset="0"/>
                      <a:cs typeface="Arial" charset="0"/>
                    </a:rPr>
                    <a:t>corr</a:t>
                  </a:r>
                  <a:r>
                    <a:rPr lang="it-IT" sz="1400" baseline="-25000">
                      <a:latin typeface="Times New Roman" pitchFamily="18" charset="0"/>
                      <a:cs typeface="Arial" charset="0"/>
                    </a:rPr>
                    <a:t> </a:t>
                  </a:r>
                  <a:r>
                    <a:rPr lang="it-IT" sz="1400">
                      <a:latin typeface="Times New Roman" pitchFamily="18" charset="0"/>
                      <a:cs typeface="Arial" charset="0"/>
                    </a:rPr>
                    <a:t>[MeV]</a:t>
                  </a:r>
                  <a:endParaRPr lang="el-GR" sz="1400"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325650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791" y="2931"/>
                  <a:ext cx="340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it-IT" sz="1600" baseline="30000">
                      <a:latin typeface="Times New Roman" pitchFamily="18" charset="0"/>
                      <a:cs typeface="Arial" charset="0"/>
                    </a:rPr>
                    <a:t>6,7</a:t>
                  </a:r>
                  <a:r>
                    <a:rPr lang="it-IT" sz="1600" i="1">
                      <a:latin typeface="Times New Roman" pitchFamily="18" charset="0"/>
                      <a:cs typeface="Arial" charset="0"/>
                    </a:rPr>
                    <a:t>Li</a:t>
                  </a:r>
                  <a:endParaRPr lang="el-GR" sz="1600" i="1"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32565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746" y="1774"/>
                  <a:ext cx="302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it-IT" sz="1600" baseline="30000">
                      <a:latin typeface="Times New Roman" pitchFamily="18" charset="0"/>
                      <a:cs typeface="Arial" charset="0"/>
                    </a:rPr>
                    <a:t>9</a:t>
                  </a:r>
                  <a:r>
                    <a:rPr lang="it-IT" sz="1600" i="1">
                      <a:latin typeface="Times New Roman" pitchFamily="18" charset="0"/>
                      <a:cs typeface="Arial" charset="0"/>
                    </a:rPr>
                    <a:t>Be</a:t>
                  </a:r>
                  <a:endParaRPr lang="el-GR" sz="1600" i="1"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32565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924" y="1433"/>
                  <a:ext cx="544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it-IT" sz="1600" baseline="30000">
                      <a:latin typeface="Times New Roman" pitchFamily="18" charset="0"/>
                      <a:cs typeface="Arial" charset="0"/>
                    </a:rPr>
                    <a:t>11,10</a:t>
                  </a:r>
                  <a:r>
                    <a:rPr lang="it-IT" sz="1600" i="1">
                      <a:latin typeface="Times New Roman" pitchFamily="18" charset="0"/>
                      <a:cs typeface="Arial" charset="0"/>
                    </a:rPr>
                    <a:t>B</a:t>
                  </a:r>
                  <a:endParaRPr lang="el-GR" sz="1600" i="1"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325653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065" y="2211"/>
                  <a:ext cx="32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it-IT" baseline="30000">
                      <a:latin typeface="Times New Roman" pitchFamily="18" charset="0"/>
                      <a:cs typeface="Arial" charset="0"/>
                    </a:rPr>
                    <a:t>7</a:t>
                  </a:r>
                  <a:r>
                    <a:rPr lang="it-IT" i="1">
                      <a:latin typeface="Times New Roman" pitchFamily="18" charset="0"/>
                      <a:cs typeface="Arial" charset="0"/>
                    </a:rPr>
                    <a:t>Be</a:t>
                  </a:r>
                  <a:endParaRPr lang="el-GR" i="1"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325654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109" y="2885"/>
                  <a:ext cx="181" cy="9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55" name="Line 12"/>
                <p:cNvSpPr>
                  <a:spLocks noChangeShapeType="1"/>
                </p:cNvSpPr>
                <p:nvPr/>
              </p:nvSpPr>
              <p:spPr bwMode="auto">
                <a:xfrm>
                  <a:off x="1973" y="1979"/>
                  <a:ext cx="227" cy="18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56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4014" y="1616"/>
                  <a:ext cx="137" cy="9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57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4059" y="2432"/>
                  <a:ext cx="137" cy="9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58" name="Line 16"/>
                <p:cNvSpPr>
                  <a:spLocks noChangeShapeType="1"/>
                </p:cNvSpPr>
                <p:nvPr/>
              </p:nvSpPr>
              <p:spPr bwMode="auto">
                <a:xfrm>
                  <a:off x="2064" y="1842"/>
                  <a:ext cx="0" cy="59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59" name="Line 17"/>
                <p:cNvSpPr>
                  <a:spLocks noChangeShapeType="1"/>
                </p:cNvSpPr>
                <p:nvPr/>
              </p:nvSpPr>
              <p:spPr bwMode="auto">
                <a:xfrm>
                  <a:off x="2064" y="2432"/>
                  <a:ext cx="362" cy="22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60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3560" y="2704"/>
                  <a:ext cx="499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61" name="Line 21"/>
                <p:cNvSpPr>
                  <a:spLocks noChangeShapeType="1"/>
                </p:cNvSpPr>
                <p:nvPr/>
              </p:nvSpPr>
              <p:spPr bwMode="auto">
                <a:xfrm>
                  <a:off x="4014" y="2387"/>
                  <a:ext cx="45" cy="31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62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3515" y="2387"/>
                  <a:ext cx="499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63" name="Line 24"/>
                <p:cNvSpPr>
                  <a:spLocks noChangeShapeType="1"/>
                </p:cNvSpPr>
                <p:nvPr/>
              </p:nvSpPr>
              <p:spPr bwMode="auto">
                <a:xfrm flipH="1" flipV="1">
                  <a:off x="3107" y="2341"/>
                  <a:ext cx="408" cy="4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64" name="Line 25"/>
                <p:cNvSpPr>
                  <a:spLocks noChangeShapeType="1"/>
                </p:cNvSpPr>
                <p:nvPr/>
              </p:nvSpPr>
              <p:spPr bwMode="auto">
                <a:xfrm flipH="1" flipV="1">
                  <a:off x="2653" y="2115"/>
                  <a:ext cx="454" cy="22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25665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2154" y="1842"/>
                  <a:ext cx="499" cy="27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sp>
            <p:nvSpPr>
              <p:cNvPr id="325666" name="Line 18"/>
              <p:cNvSpPr>
                <a:spLocks noChangeShapeType="1"/>
              </p:cNvSpPr>
              <p:nvPr/>
            </p:nvSpPr>
            <p:spPr bwMode="auto">
              <a:xfrm>
                <a:off x="2426" y="2659"/>
                <a:ext cx="590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5667" name="Line 19"/>
              <p:cNvSpPr>
                <a:spLocks noChangeShapeType="1"/>
              </p:cNvSpPr>
              <p:nvPr/>
            </p:nvSpPr>
            <p:spPr bwMode="auto">
              <a:xfrm>
                <a:off x="3016" y="2795"/>
                <a:ext cx="544" cy="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325668" name="Line 27"/>
            <p:cNvSpPr>
              <a:spLocks noChangeShapeType="1"/>
            </p:cNvSpPr>
            <p:nvPr/>
          </p:nvSpPr>
          <p:spPr bwMode="auto">
            <a:xfrm flipH="1">
              <a:off x="2064" y="1842"/>
              <a:ext cx="9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4786313" y="3051175"/>
            <a:ext cx="4214812" cy="3686175"/>
            <a:chOff x="1082" y="527"/>
            <a:chExt cx="3612" cy="3445"/>
          </a:xfrm>
        </p:grpSpPr>
        <p:pic>
          <p:nvPicPr>
            <p:cNvPr id="325670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292" y="527"/>
              <a:ext cx="3402" cy="3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5671" name="Text Box 30"/>
            <p:cNvSpPr txBox="1">
              <a:spLocks noChangeArrowheads="1"/>
            </p:cNvSpPr>
            <p:nvPr/>
          </p:nvSpPr>
          <p:spPr bwMode="auto">
            <a:xfrm>
              <a:off x="2472" y="1162"/>
              <a:ext cx="302" cy="2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600" baseline="30000">
                  <a:latin typeface="Times New Roman" pitchFamily="18" charset="0"/>
                  <a:cs typeface="Arial" charset="0"/>
                </a:rPr>
                <a:t>9</a:t>
              </a:r>
              <a:r>
                <a:rPr lang="it-IT" sz="1600" i="1">
                  <a:latin typeface="Times New Roman" pitchFamily="18" charset="0"/>
                  <a:cs typeface="Arial" charset="0"/>
                </a:rPr>
                <a:t>Be</a:t>
              </a:r>
              <a:endParaRPr lang="el-GR" sz="1600" i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325672" name="Line 31"/>
            <p:cNvSpPr>
              <a:spLocks noChangeShapeType="1"/>
            </p:cNvSpPr>
            <p:nvPr/>
          </p:nvSpPr>
          <p:spPr bwMode="auto">
            <a:xfrm flipH="1">
              <a:off x="3606" y="1253"/>
              <a:ext cx="136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73" name="Text Box 32"/>
            <p:cNvSpPr txBox="1">
              <a:spLocks noChangeArrowheads="1"/>
            </p:cNvSpPr>
            <p:nvPr/>
          </p:nvSpPr>
          <p:spPr bwMode="auto">
            <a:xfrm>
              <a:off x="1519" y="3684"/>
              <a:ext cx="2875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400">
                  <a:latin typeface="Times New Roman" pitchFamily="18" charset="0"/>
                  <a:cs typeface="Arial" charset="0"/>
                </a:rPr>
                <a:t>E</a:t>
              </a:r>
              <a:r>
                <a:rPr lang="it-IT" sz="1400" baseline="-25000">
                  <a:latin typeface="Times New Roman" pitchFamily="18" charset="0"/>
                  <a:cs typeface="Arial" charset="0"/>
                </a:rPr>
                <a:t>resid </a:t>
              </a:r>
              <a:r>
                <a:rPr lang="it-IT" sz="1400">
                  <a:latin typeface="Times New Roman" pitchFamily="18" charset="0"/>
                  <a:cs typeface="Arial" charset="0"/>
                </a:rPr>
                <a:t>[MeV]</a:t>
              </a:r>
              <a:endParaRPr lang="el-GR" sz="1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325674" name="Text Box 33"/>
            <p:cNvSpPr txBox="1">
              <a:spLocks noChangeArrowheads="1"/>
            </p:cNvSpPr>
            <p:nvPr/>
          </p:nvSpPr>
          <p:spPr bwMode="auto">
            <a:xfrm rot="-5400000">
              <a:off x="-224" y="1986"/>
              <a:ext cx="2870" cy="25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400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it-IT" sz="1400" baseline="-25000">
                  <a:latin typeface="Times New Roman" pitchFamily="18" charset="0"/>
                  <a:cs typeface="Times New Roman" pitchFamily="18" charset="0"/>
                </a:rPr>
                <a:t>foc</a:t>
              </a:r>
              <a:r>
                <a:rPr lang="it-IT" sz="1400">
                  <a:latin typeface="Times New Roman" pitchFamily="18" charset="0"/>
                  <a:cs typeface="Times New Roman" pitchFamily="18" charset="0"/>
                </a:rPr>
                <a:t> [m]</a:t>
              </a:r>
              <a:endParaRPr lang="el-GR" sz="1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325675" name="Text Box 34"/>
            <p:cNvSpPr txBox="1">
              <a:spLocks noChangeArrowheads="1"/>
            </p:cNvSpPr>
            <p:nvPr/>
          </p:nvSpPr>
          <p:spPr bwMode="auto">
            <a:xfrm>
              <a:off x="3690" y="1026"/>
              <a:ext cx="324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aseline="30000">
                  <a:latin typeface="Times New Roman" pitchFamily="18" charset="0"/>
                  <a:cs typeface="Arial" charset="0"/>
                </a:rPr>
                <a:t>7</a:t>
              </a:r>
              <a:r>
                <a:rPr lang="it-IT" i="1">
                  <a:latin typeface="Times New Roman" pitchFamily="18" charset="0"/>
                  <a:cs typeface="Arial" charset="0"/>
                </a:rPr>
                <a:t>Be</a:t>
              </a:r>
              <a:endParaRPr lang="el-GR" i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325676" name="Line 38"/>
            <p:cNvSpPr>
              <a:spLocks noChangeShapeType="1"/>
            </p:cNvSpPr>
            <p:nvPr/>
          </p:nvSpPr>
          <p:spPr bwMode="auto">
            <a:xfrm>
              <a:off x="3515" y="1389"/>
              <a:ext cx="136" cy="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77" name="Line 39"/>
            <p:cNvSpPr>
              <a:spLocks noChangeShapeType="1"/>
            </p:cNvSpPr>
            <p:nvPr/>
          </p:nvSpPr>
          <p:spPr bwMode="auto">
            <a:xfrm flipH="1">
              <a:off x="3379" y="1480"/>
              <a:ext cx="272" cy="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78" name="Line 42"/>
            <p:cNvSpPr>
              <a:spLocks noChangeShapeType="1"/>
            </p:cNvSpPr>
            <p:nvPr/>
          </p:nvSpPr>
          <p:spPr bwMode="auto">
            <a:xfrm flipH="1">
              <a:off x="3061" y="1842"/>
              <a:ext cx="318" cy="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79" name="Line 43"/>
            <p:cNvSpPr>
              <a:spLocks noChangeShapeType="1"/>
            </p:cNvSpPr>
            <p:nvPr/>
          </p:nvSpPr>
          <p:spPr bwMode="auto">
            <a:xfrm flipH="1">
              <a:off x="2653" y="2205"/>
              <a:ext cx="408" cy="4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80" name="Line 44"/>
            <p:cNvSpPr>
              <a:spLocks noChangeShapeType="1"/>
            </p:cNvSpPr>
            <p:nvPr/>
          </p:nvSpPr>
          <p:spPr bwMode="auto">
            <a:xfrm flipH="1">
              <a:off x="2290" y="2659"/>
              <a:ext cx="363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81" name="Line 45"/>
            <p:cNvSpPr>
              <a:spLocks noChangeShapeType="1"/>
            </p:cNvSpPr>
            <p:nvPr/>
          </p:nvSpPr>
          <p:spPr bwMode="auto">
            <a:xfrm flipH="1" flipV="1">
              <a:off x="2154" y="2976"/>
              <a:ext cx="136" cy="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82" name="Line 47"/>
            <p:cNvSpPr>
              <a:spLocks noChangeShapeType="1"/>
            </p:cNvSpPr>
            <p:nvPr/>
          </p:nvSpPr>
          <p:spPr bwMode="auto">
            <a:xfrm flipH="1">
              <a:off x="3288" y="1389"/>
              <a:ext cx="227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83" name="Line 48"/>
            <p:cNvSpPr>
              <a:spLocks noChangeShapeType="1"/>
            </p:cNvSpPr>
            <p:nvPr/>
          </p:nvSpPr>
          <p:spPr bwMode="auto">
            <a:xfrm flipH="1">
              <a:off x="2880" y="1661"/>
              <a:ext cx="408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84" name="Line 49"/>
            <p:cNvSpPr>
              <a:spLocks noChangeShapeType="1"/>
            </p:cNvSpPr>
            <p:nvPr/>
          </p:nvSpPr>
          <p:spPr bwMode="auto">
            <a:xfrm flipH="1">
              <a:off x="2426" y="2160"/>
              <a:ext cx="454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85" name="Line 51"/>
            <p:cNvSpPr>
              <a:spLocks noChangeShapeType="1"/>
            </p:cNvSpPr>
            <p:nvPr/>
          </p:nvSpPr>
          <p:spPr bwMode="auto">
            <a:xfrm flipH="1">
              <a:off x="2154" y="2659"/>
              <a:ext cx="272" cy="3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5686" name="Line 52"/>
            <p:cNvSpPr>
              <a:spLocks noChangeShapeType="1"/>
            </p:cNvSpPr>
            <p:nvPr/>
          </p:nvSpPr>
          <p:spPr bwMode="auto">
            <a:xfrm flipH="1">
              <a:off x="2426" y="1344"/>
              <a:ext cx="182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25687" name="Line 32"/>
          <p:cNvSpPr>
            <a:spLocks noChangeShapeType="1"/>
          </p:cNvSpPr>
          <p:nvPr/>
        </p:nvSpPr>
        <p:spPr bwMode="auto">
          <a:xfrm>
            <a:off x="3857625" y="3857625"/>
            <a:ext cx="1428750" cy="579438"/>
          </a:xfrm>
          <a:prstGeom prst="line">
            <a:avLst/>
          </a:prstGeom>
          <a:noFill/>
          <a:ln w="63500">
            <a:solidFill>
              <a:srgbClr val="000080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82" name="Segnaposto numero diapositiva 8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21126D7-1FBE-4D69-A119-72EA0ACFA60F}" type="slidenum">
              <a:rPr lang="it-IT" sz="1200" b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59</a:t>
            </a:fld>
            <a:endParaRPr lang="it-IT" sz="1200" b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25689" name="Rectangle 1026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0" baseline="30000">
                <a:solidFill>
                  <a:schemeClr val="bg1"/>
                </a:solidFill>
              </a:rPr>
              <a:t>7</a:t>
            </a:r>
            <a:r>
              <a:rPr lang="en-US" sz="3200" b="0">
                <a:solidFill>
                  <a:schemeClr val="bg1"/>
                </a:solidFill>
              </a:rPr>
              <a:t>Be Identification   </a:t>
            </a:r>
          </a:p>
        </p:txBody>
      </p:sp>
      <p:sp>
        <p:nvSpPr>
          <p:cNvPr id="59" name="Rectangle 4"/>
          <p:cNvSpPr>
            <a:spLocks noChangeArrowheads="1"/>
          </p:cNvSpPr>
          <p:nvPr/>
        </p:nvSpPr>
        <p:spPr bwMode="auto">
          <a:xfrm>
            <a:off x="3857620" y="6488668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0"/>
          <p:cNvGrpSpPr>
            <a:grpSpLocks/>
          </p:cNvGrpSpPr>
          <p:nvPr/>
        </p:nvGrpSpPr>
        <p:grpSpPr bwMode="auto">
          <a:xfrm>
            <a:off x="228600" y="1600200"/>
            <a:ext cx="4357688" cy="4724400"/>
            <a:chOff x="214282" y="1785926"/>
            <a:chExt cx="4357718" cy="4723875"/>
          </a:xfrm>
        </p:grpSpPr>
        <p:pic>
          <p:nvPicPr>
            <p:cNvPr id="327683" name="Immagine 3" descr="thfocxf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3666" y="2214554"/>
              <a:ext cx="4068334" cy="4000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684" name="CasellaDiTesto 4"/>
            <p:cNvSpPr txBox="1">
              <a:spLocks noChangeArrowheads="1"/>
            </p:cNvSpPr>
            <p:nvPr/>
          </p:nvSpPr>
          <p:spPr bwMode="auto">
            <a:xfrm>
              <a:off x="642910" y="1785926"/>
              <a:ext cx="3857652" cy="45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>
                  <a:solidFill>
                    <a:srgbClr val="C00000"/>
                  </a:solidFill>
                  <a:latin typeface="Calibri" pitchFamily="34" charset="0"/>
                </a:rPr>
                <a:t>Experimental data</a:t>
              </a:r>
            </a:p>
          </p:txBody>
        </p:sp>
        <p:sp>
          <p:nvSpPr>
            <p:cNvPr id="327685" name="CasellaDiTesto 6"/>
            <p:cNvSpPr txBox="1">
              <a:spLocks noChangeArrowheads="1"/>
            </p:cNvSpPr>
            <p:nvPr/>
          </p:nvSpPr>
          <p:spPr bwMode="auto">
            <a:xfrm rot="-5400000">
              <a:off x="-1387002" y="4030152"/>
              <a:ext cx="35719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l-GR" b="0">
                  <a:latin typeface="Calibri" pitchFamily="34" charset="0"/>
                </a:rPr>
                <a:t>Θ</a:t>
              </a:r>
              <a:r>
                <a:rPr lang="it-IT" b="0" baseline="-25000">
                  <a:latin typeface="Calibri" pitchFamily="34" charset="0"/>
                </a:rPr>
                <a:t>foc </a:t>
              </a:r>
              <a:r>
                <a:rPr lang="it-IT" b="0">
                  <a:latin typeface="Calibri" pitchFamily="34" charset="0"/>
                </a:rPr>
                <a:t>[rad]</a:t>
              </a:r>
              <a:endParaRPr lang="en-US" b="0">
                <a:latin typeface="Calibri" pitchFamily="34" charset="0"/>
              </a:endParaRPr>
            </a:p>
          </p:txBody>
        </p:sp>
        <p:sp>
          <p:nvSpPr>
            <p:cNvPr id="327686" name="CasellaDiTesto 8"/>
            <p:cNvSpPr txBox="1">
              <a:spLocks noChangeArrowheads="1"/>
            </p:cNvSpPr>
            <p:nvPr/>
          </p:nvSpPr>
          <p:spPr bwMode="auto">
            <a:xfrm>
              <a:off x="714348" y="6143130"/>
              <a:ext cx="3714776" cy="366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0">
                  <a:latin typeface="Calibri" pitchFamily="34" charset="0"/>
                </a:rPr>
                <a:t>X</a:t>
              </a:r>
              <a:r>
                <a:rPr lang="en-US" b="0" baseline="-25000">
                  <a:latin typeface="Calibri" pitchFamily="34" charset="0"/>
                </a:rPr>
                <a:t>foc</a:t>
              </a:r>
              <a:r>
                <a:rPr lang="en-US" b="0">
                  <a:latin typeface="Calibri" pitchFamily="34" charset="0"/>
                </a:rPr>
                <a:t> [m]</a:t>
              </a:r>
            </a:p>
          </p:txBody>
        </p:sp>
      </p:grpSp>
      <p:grpSp>
        <p:nvGrpSpPr>
          <p:cNvPr id="3" name="Gruppo 11"/>
          <p:cNvGrpSpPr>
            <a:grpSpLocks/>
          </p:cNvGrpSpPr>
          <p:nvPr/>
        </p:nvGrpSpPr>
        <p:grpSpPr bwMode="auto">
          <a:xfrm>
            <a:off x="4572000" y="1447800"/>
            <a:ext cx="4298950" cy="4938713"/>
            <a:chOff x="4631296" y="1571612"/>
            <a:chExt cx="4298422" cy="4938189"/>
          </a:xfrm>
        </p:grpSpPr>
        <p:pic>
          <p:nvPicPr>
            <p:cNvPr id="327688" name="Immagine 2" descr="tfxf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07362" y="2285992"/>
              <a:ext cx="4122356" cy="3929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689" name="CasellaDiTesto 5"/>
            <p:cNvSpPr txBox="1">
              <a:spLocks noChangeArrowheads="1"/>
            </p:cNvSpPr>
            <p:nvPr/>
          </p:nvSpPr>
          <p:spPr bwMode="auto">
            <a:xfrm>
              <a:off x="5001138" y="1571612"/>
              <a:ext cx="3714294" cy="731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>
                  <a:solidFill>
                    <a:srgbClr val="C00000"/>
                  </a:solidFill>
                  <a:latin typeface="Calibri" pitchFamily="34" charset="0"/>
                </a:rPr>
                <a:t>Cosy-Infinity simulation</a:t>
              </a:r>
            </a:p>
            <a:p>
              <a:pPr algn="ctr"/>
              <a:r>
                <a:rPr lang="en-US">
                  <a:solidFill>
                    <a:srgbClr val="C00000"/>
                  </a:solidFill>
                  <a:latin typeface="Calibri" pitchFamily="34" charset="0"/>
                </a:rPr>
                <a:t>using the direct transport matrix</a:t>
              </a:r>
            </a:p>
          </p:txBody>
        </p:sp>
        <p:sp>
          <p:nvSpPr>
            <p:cNvPr id="327690" name="CasellaDiTesto 7"/>
            <p:cNvSpPr txBox="1">
              <a:spLocks noChangeArrowheads="1"/>
            </p:cNvSpPr>
            <p:nvPr/>
          </p:nvSpPr>
          <p:spPr bwMode="auto">
            <a:xfrm rot="-5400000">
              <a:off x="3030012" y="4101591"/>
              <a:ext cx="35719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l-GR" b="0">
                  <a:latin typeface="Calibri" pitchFamily="34" charset="0"/>
                </a:rPr>
                <a:t>Θ</a:t>
              </a:r>
              <a:r>
                <a:rPr lang="it-IT" b="0" baseline="-25000">
                  <a:latin typeface="Calibri" pitchFamily="34" charset="0"/>
                </a:rPr>
                <a:t>foc </a:t>
              </a:r>
              <a:r>
                <a:rPr lang="it-IT" b="0">
                  <a:latin typeface="Calibri" pitchFamily="34" charset="0"/>
                </a:rPr>
                <a:t>[rad]</a:t>
              </a:r>
              <a:endParaRPr lang="en-US" b="0">
                <a:latin typeface="Calibri" pitchFamily="34" charset="0"/>
              </a:endParaRPr>
            </a:p>
          </p:txBody>
        </p:sp>
        <p:sp>
          <p:nvSpPr>
            <p:cNvPr id="327691" name="CasellaDiTesto 9"/>
            <p:cNvSpPr txBox="1">
              <a:spLocks noChangeArrowheads="1"/>
            </p:cNvSpPr>
            <p:nvPr/>
          </p:nvSpPr>
          <p:spPr bwMode="auto">
            <a:xfrm>
              <a:off x="5072567" y="6143128"/>
              <a:ext cx="3714294" cy="366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0">
                  <a:latin typeface="Calibri" pitchFamily="34" charset="0"/>
                </a:rPr>
                <a:t>X</a:t>
              </a:r>
              <a:r>
                <a:rPr lang="en-US" b="0" baseline="-25000">
                  <a:latin typeface="Calibri" pitchFamily="34" charset="0"/>
                </a:rPr>
                <a:t>foc</a:t>
              </a:r>
              <a:r>
                <a:rPr lang="en-US" b="0">
                  <a:latin typeface="Calibri" pitchFamily="34" charset="0"/>
                </a:rPr>
                <a:t> [m]</a:t>
              </a:r>
            </a:p>
          </p:txBody>
        </p:sp>
      </p:grpSp>
      <p:sp>
        <p:nvSpPr>
          <p:cNvPr id="13" name="Segnaposto numero diapositiva 1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B1722C8-D02B-4BA0-BD8C-ED2755ACE04A}" type="slidenum">
              <a:rPr lang="it-IT" sz="1200" b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60</a:t>
            </a:fld>
            <a:endParaRPr lang="it-IT" sz="1200" b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27693" name="Rectangle 1026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0">
                <a:solidFill>
                  <a:schemeClr val="bg1"/>
                </a:solidFill>
              </a:rPr>
              <a:t>Focal Plane phase-space parameters </a:t>
            </a:r>
            <a:br>
              <a:rPr lang="en-US" sz="3200" b="0">
                <a:solidFill>
                  <a:schemeClr val="bg1"/>
                </a:solidFill>
              </a:rPr>
            </a:br>
            <a:r>
              <a:rPr lang="en-US" sz="3200" b="0">
                <a:solidFill>
                  <a:schemeClr val="bg1"/>
                </a:solidFill>
              </a:rPr>
              <a:t>(</a:t>
            </a:r>
            <a:r>
              <a:rPr lang="en-US" sz="3200" b="0" baseline="30000">
                <a:solidFill>
                  <a:schemeClr val="bg1"/>
                </a:solidFill>
              </a:rPr>
              <a:t>7</a:t>
            </a:r>
            <a:r>
              <a:rPr lang="en-US" sz="3200" b="0">
                <a:solidFill>
                  <a:schemeClr val="bg1"/>
                </a:solidFill>
              </a:rPr>
              <a:t>Be ejectiles)    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36"/>
          <p:cNvGrpSpPr>
            <a:grpSpLocks/>
          </p:cNvGrpSpPr>
          <p:nvPr/>
        </p:nvGrpSpPr>
        <p:grpSpPr bwMode="auto">
          <a:xfrm>
            <a:off x="71438" y="1714500"/>
            <a:ext cx="6656387" cy="5084763"/>
            <a:chOff x="28641" y="714356"/>
            <a:chExt cx="8994108" cy="6084372"/>
          </a:xfrm>
        </p:grpSpPr>
        <p:grpSp>
          <p:nvGrpSpPr>
            <p:cNvPr id="3" name="Gruppo 29"/>
            <p:cNvGrpSpPr>
              <a:grpSpLocks/>
            </p:cNvGrpSpPr>
            <p:nvPr/>
          </p:nvGrpSpPr>
          <p:grpSpPr bwMode="auto">
            <a:xfrm>
              <a:off x="428596" y="714356"/>
              <a:ext cx="8594153" cy="5979712"/>
              <a:chOff x="428596" y="714356"/>
              <a:chExt cx="8594153" cy="5979712"/>
            </a:xfrm>
          </p:grpSpPr>
          <p:grpSp>
            <p:nvGrpSpPr>
              <p:cNvPr id="4" name="Gruppo 53"/>
              <p:cNvGrpSpPr>
                <a:grpSpLocks/>
              </p:cNvGrpSpPr>
              <p:nvPr/>
            </p:nvGrpSpPr>
            <p:grpSpPr bwMode="auto">
              <a:xfrm>
                <a:off x="428596" y="714356"/>
                <a:ext cx="7000924" cy="5979712"/>
                <a:chOff x="428596" y="714356"/>
                <a:chExt cx="7000924" cy="5979712"/>
              </a:xfrm>
            </p:grpSpPr>
            <p:sp>
              <p:nvSpPr>
                <p:cNvPr id="32870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1258888" y="1484313"/>
                  <a:ext cx="1243012" cy="58102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it-IT" sz="1400">
                    <a:solidFill>
                      <a:schemeClr val="accent2"/>
                    </a:solidFill>
                    <a:latin typeface="Times New Roman" pitchFamily="18" charset="0"/>
                  </a:endParaRPr>
                </a:p>
              </p:txBody>
            </p:sp>
            <p:pic>
              <p:nvPicPr>
                <p:cNvPr id="328710" name="Immagine 31" descr="sub.bmp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5515" t="16666" r="12254" b="21875"/>
                <a:stretch>
                  <a:fillRect/>
                </a:stretch>
              </p:blipFill>
              <p:spPr bwMode="auto">
                <a:xfrm>
                  <a:off x="428596" y="714356"/>
                  <a:ext cx="7000924" cy="59797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4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669588" y="2556954"/>
                  <a:ext cx="1061790" cy="3096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 err="1">
                      <a:latin typeface="+mj-lt"/>
                    </a:rPr>
                    <a:t>g.s.</a:t>
                  </a:r>
                  <a:r>
                    <a:rPr lang="it-IT" sz="1200" dirty="0">
                      <a:latin typeface="+mj-lt"/>
                    </a:rPr>
                    <a:t> + 0.096</a:t>
                  </a:r>
                </a:p>
              </p:txBody>
            </p:sp>
            <p:sp>
              <p:nvSpPr>
                <p:cNvPr id="35" name="Text Box 9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986468" y="3800057"/>
                  <a:ext cx="1312614" cy="285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(</a:t>
                  </a:r>
                  <a:r>
                    <a:rPr lang="it-IT" sz="1200" dirty="0" err="1">
                      <a:latin typeface="+mj-lt"/>
                    </a:rPr>
                    <a:t>g.s.</a:t>
                  </a:r>
                  <a:r>
                    <a:rPr lang="it-IT" sz="1200" dirty="0">
                      <a:latin typeface="+mj-lt"/>
                    </a:rPr>
                    <a:t> + 0.096)*</a:t>
                  </a:r>
                </a:p>
              </p:txBody>
            </p:sp>
            <p:sp>
              <p:nvSpPr>
                <p:cNvPr id="36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576134" y="5074471"/>
                  <a:ext cx="495791" cy="2059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baseline="30000" dirty="0">
                      <a:latin typeface="+mj-lt"/>
                    </a:rPr>
                    <a:t>27</a:t>
                  </a:r>
                  <a:r>
                    <a:rPr lang="it-IT" sz="1200" dirty="0">
                      <a:latin typeface="+mj-lt"/>
                    </a:rPr>
                    <a:t>Mg</a:t>
                  </a:r>
                </a:p>
              </p:txBody>
            </p:sp>
            <p:cxnSp>
              <p:nvCxnSpPr>
                <p:cNvPr id="40" name="Connettore 2 39"/>
                <p:cNvCxnSpPr/>
                <p:nvPr/>
              </p:nvCxnSpPr>
              <p:spPr>
                <a:xfrm rot="5400000">
                  <a:off x="1643575" y="5643657"/>
                  <a:ext cx="427406" cy="214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nettore 2 43"/>
                <p:cNvCxnSpPr/>
                <p:nvPr/>
              </p:nvCxnSpPr>
              <p:spPr>
                <a:xfrm rot="5400000">
                  <a:off x="1854982" y="5285585"/>
                  <a:ext cx="429306" cy="214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nettore 2 44"/>
                <p:cNvCxnSpPr/>
                <p:nvPr/>
              </p:nvCxnSpPr>
              <p:spPr>
                <a:xfrm rot="5400000">
                  <a:off x="2045891" y="5428055"/>
                  <a:ext cx="429306" cy="214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531685" y="4323761"/>
                  <a:ext cx="1069467" cy="2788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1.47 + </a:t>
                  </a:r>
                  <a:r>
                    <a:rPr lang="it-IT" sz="1200" baseline="30000" dirty="0">
                      <a:latin typeface="+mj-lt"/>
                    </a:rPr>
                    <a:t>27</a:t>
                  </a:r>
                  <a:r>
                    <a:rPr lang="it-IT" sz="1200" dirty="0">
                      <a:latin typeface="+mj-lt"/>
                    </a:rPr>
                    <a:t>Mg</a:t>
                  </a:r>
                </a:p>
              </p:txBody>
            </p:sp>
            <p:sp>
              <p:nvSpPr>
                <p:cNvPr id="47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893438" y="4608698"/>
                  <a:ext cx="792126" cy="2788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1.47 *</a:t>
                  </a:r>
                </a:p>
              </p:txBody>
            </p:sp>
            <p:cxnSp>
              <p:nvCxnSpPr>
                <p:cNvPr id="48" name="Connettore 2 47"/>
                <p:cNvCxnSpPr/>
                <p:nvPr/>
              </p:nvCxnSpPr>
              <p:spPr>
                <a:xfrm rot="5400000">
                  <a:off x="2260394" y="5213401"/>
                  <a:ext cx="429306" cy="214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106868" y="4400817"/>
                  <a:ext cx="792126" cy="2767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2.37</a:t>
                  </a:r>
                </a:p>
              </p:txBody>
            </p:sp>
            <p:cxnSp>
              <p:nvCxnSpPr>
                <p:cNvPr id="50" name="Connettore 2 49"/>
                <p:cNvCxnSpPr/>
                <p:nvPr/>
              </p:nvCxnSpPr>
              <p:spPr>
                <a:xfrm rot="5400000">
                  <a:off x="2474897" y="5143117"/>
                  <a:ext cx="429306" cy="214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250137" y="4251699"/>
                  <a:ext cx="934596" cy="2767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2.37* + 2.78</a:t>
                  </a:r>
                </a:p>
              </p:txBody>
            </p:sp>
            <p:cxnSp>
              <p:nvCxnSpPr>
                <p:cNvPr id="52" name="Connettore 2 51"/>
                <p:cNvCxnSpPr/>
                <p:nvPr/>
              </p:nvCxnSpPr>
              <p:spPr>
                <a:xfrm rot="5400000">
                  <a:off x="3259977" y="2928201"/>
                  <a:ext cx="429306" cy="214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107525" y="2114542"/>
                  <a:ext cx="792128" cy="2788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4.70</a:t>
                  </a:r>
                </a:p>
              </p:txBody>
            </p:sp>
          </p:grpSp>
          <p:sp>
            <p:nvSpPr>
              <p:cNvPr id="328725" name="Text Box 46"/>
              <p:cNvSpPr txBox="1">
                <a:spLocks noChangeArrowheads="1"/>
              </p:cNvSpPr>
              <p:nvPr/>
            </p:nvSpPr>
            <p:spPr bwMode="auto">
              <a:xfrm>
                <a:off x="1090356" y="970828"/>
                <a:ext cx="2854690" cy="13281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 baseline="30000">
                    <a:solidFill>
                      <a:srgbClr val="C00000"/>
                    </a:solidFill>
                    <a:latin typeface="Times New Roman" pitchFamily="18" charset="0"/>
                  </a:rPr>
                  <a:t>19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F</a:t>
                </a:r>
                <a:r>
                  <a:rPr lang="it-IT">
                    <a:solidFill>
                      <a:srgbClr val="C00000"/>
                    </a:solidFill>
                    <a:latin typeface="Times New Roman" pitchFamily="18" charset="0"/>
                  </a:rPr>
                  <a:t>(</a:t>
                </a:r>
                <a:r>
                  <a:rPr lang="it-IT" baseline="30000">
                    <a:solidFill>
                      <a:srgbClr val="C00000"/>
                    </a:solidFill>
                    <a:latin typeface="Times New Roman" pitchFamily="18" charset="0"/>
                  </a:rPr>
                  <a:t>7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Li</a:t>
                </a:r>
                <a:r>
                  <a:rPr lang="it-IT">
                    <a:solidFill>
                      <a:srgbClr val="C00000"/>
                    </a:solidFill>
                    <a:latin typeface="Times New Roman" pitchFamily="18" charset="0"/>
                  </a:rPr>
                  <a:t>,</a:t>
                </a:r>
                <a:r>
                  <a:rPr lang="it-IT" baseline="30000">
                    <a:solidFill>
                      <a:srgbClr val="C00000"/>
                    </a:solidFill>
                    <a:latin typeface="Times New Roman" pitchFamily="18" charset="0"/>
                  </a:rPr>
                  <a:t>7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Be</a:t>
                </a:r>
                <a:r>
                  <a:rPr lang="it-IT">
                    <a:solidFill>
                      <a:srgbClr val="C00000"/>
                    </a:solidFill>
                    <a:latin typeface="Times New Roman" pitchFamily="18" charset="0"/>
                  </a:rPr>
                  <a:t>)</a:t>
                </a:r>
                <a:r>
                  <a:rPr lang="it-IT" baseline="30000">
                    <a:solidFill>
                      <a:srgbClr val="C00000"/>
                    </a:solidFill>
                    <a:latin typeface="Times New Roman" pitchFamily="18" charset="0"/>
                  </a:rPr>
                  <a:t>19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O ,   </a:t>
                </a:r>
                <a:r>
                  <a:rPr lang="it-IT" baseline="30000">
                    <a:solidFill>
                      <a:srgbClr val="C00000"/>
                    </a:solidFill>
                    <a:latin typeface="Times New Roman" pitchFamily="18" charset="0"/>
                  </a:rPr>
                  <a:t>27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Al</a:t>
                </a:r>
                <a:r>
                  <a:rPr lang="it-IT">
                    <a:solidFill>
                      <a:srgbClr val="C00000"/>
                    </a:solidFill>
                    <a:latin typeface="Times New Roman" pitchFamily="18" charset="0"/>
                  </a:rPr>
                  <a:t>(</a:t>
                </a:r>
                <a:r>
                  <a:rPr lang="it-IT" baseline="30000">
                    <a:solidFill>
                      <a:srgbClr val="C00000"/>
                    </a:solidFill>
                    <a:latin typeface="Times New Roman" pitchFamily="18" charset="0"/>
                  </a:rPr>
                  <a:t>7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Li,</a:t>
                </a:r>
                <a:r>
                  <a:rPr lang="it-IT" baseline="30000">
                    <a:solidFill>
                      <a:srgbClr val="C00000"/>
                    </a:solidFill>
                    <a:latin typeface="Times New Roman" pitchFamily="18" charset="0"/>
                  </a:rPr>
                  <a:t>7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Be</a:t>
                </a:r>
                <a:r>
                  <a:rPr lang="it-IT">
                    <a:solidFill>
                      <a:srgbClr val="C00000"/>
                    </a:solidFill>
                    <a:latin typeface="Times New Roman" pitchFamily="18" charset="0"/>
                  </a:rPr>
                  <a:t>)</a:t>
                </a:r>
                <a:r>
                  <a:rPr lang="it-IT" baseline="30000">
                    <a:solidFill>
                      <a:srgbClr val="C00000"/>
                    </a:solidFill>
                    <a:latin typeface="Times New Roman" pitchFamily="18" charset="0"/>
                  </a:rPr>
                  <a:t>27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Mg</a:t>
                </a:r>
              </a:p>
              <a:p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E</a:t>
                </a:r>
                <a:r>
                  <a:rPr lang="it-IT" i="1" baseline="-25000">
                    <a:solidFill>
                      <a:srgbClr val="C00000"/>
                    </a:solidFill>
                    <a:latin typeface="Times New Roman" pitchFamily="18" charset="0"/>
                  </a:rPr>
                  <a:t>inc</a:t>
                </a:r>
                <a:r>
                  <a:rPr lang="it-IT">
                    <a:solidFill>
                      <a:srgbClr val="C00000"/>
                    </a:solidFill>
                    <a:latin typeface="Times New Roman" pitchFamily="18" charset="0"/>
                  </a:rPr>
                  <a:t> = 52.2 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</a:rPr>
                  <a:t>MeV</a:t>
                </a:r>
                <a:endParaRPr lang="it-IT">
                  <a:solidFill>
                    <a:srgbClr val="C00000"/>
                  </a:solidFill>
                  <a:latin typeface="Times New Roman" pitchFamily="18" charset="0"/>
                </a:endParaRPr>
              </a:p>
              <a:p>
                <a:r>
                  <a:rPr lang="it-IT">
                    <a:solidFill>
                      <a:srgbClr val="C00000"/>
                    </a:solidFill>
                    <a:latin typeface="Times New Roman" pitchFamily="18" charset="0"/>
                  </a:rPr>
                  <a:t>9.5° &lt; </a:t>
                </a:r>
                <a:r>
                  <a:rPr lang="it-IT" i="1">
                    <a:solidFill>
                      <a:srgbClr val="C00000"/>
                    </a:solidFill>
                    <a:latin typeface="Times New Roman" pitchFamily="18" charset="0"/>
                    <a:sym typeface="Symbol" pitchFamily="18" charset="2"/>
                  </a:rPr>
                  <a:t></a:t>
                </a:r>
                <a:r>
                  <a:rPr lang="it-IT" i="1" baseline="-25000">
                    <a:solidFill>
                      <a:srgbClr val="C00000"/>
                    </a:solidFill>
                    <a:latin typeface="Times New Roman" pitchFamily="18" charset="0"/>
                  </a:rPr>
                  <a:t>lab</a:t>
                </a:r>
                <a:r>
                  <a:rPr lang="it-IT">
                    <a:solidFill>
                      <a:srgbClr val="C00000"/>
                    </a:solidFill>
                    <a:latin typeface="Times New Roman" pitchFamily="18" charset="0"/>
                  </a:rPr>
                  <a:t> &lt; 13.5°</a:t>
                </a:r>
              </a:p>
            </p:txBody>
          </p:sp>
          <p:sp>
            <p:nvSpPr>
              <p:cNvPr id="328726" name="Text Box 26"/>
              <p:cNvSpPr txBox="1">
                <a:spLocks noChangeArrowheads="1"/>
              </p:cNvSpPr>
              <p:nvPr/>
            </p:nvSpPr>
            <p:spPr bwMode="auto">
              <a:xfrm>
                <a:off x="7557170" y="4732420"/>
                <a:ext cx="1465579" cy="114300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r>
                  <a:rPr lang="it-IT" sz="1600" i="1">
                    <a:solidFill>
                      <a:srgbClr val="C00000"/>
                    </a:solidFill>
                    <a:latin typeface="Times New Roman" pitchFamily="18" charset="0"/>
                  </a:rPr>
                  <a:t>AlF</a:t>
                </a:r>
                <a:r>
                  <a:rPr lang="it-IT" sz="1600" baseline="-25000">
                    <a:solidFill>
                      <a:srgbClr val="C00000"/>
                    </a:solidFill>
                    <a:latin typeface="Times New Roman" pitchFamily="18" charset="0"/>
                  </a:rPr>
                  <a:t>3</a:t>
                </a:r>
                <a:r>
                  <a:rPr lang="it-IT" sz="1600">
                    <a:solidFill>
                      <a:srgbClr val="C00000"/>
                    </a:solidFill>
                    <a:latin typeface="Times New Roman" pitchFamily="18" charset="0"/>
                  </a:rPr>
                  <a:t> target</a:t>
                </a:r>
              </a:p>
              <a:p>
                <a:endParaRPr lang="it-IT" sz="1600">
                  <a:solidFill>
                    <a:srgbClr val="C00000"/>
                  </a:solidFill>
                  <a:latin typeface="Times New Roman" pitchFamily="18" charset="0"/>
                </a:endParaRPr>
              </a:p>
              <a:p>
                <a:endParaRPr lang="it-IT" sz="1600">
                  <a:solidFill>
                    <a:srgbClr val="C00000"/>
                  </a:solidFill>
                  <a:latin typeface="Times New Roman" pitchFamily="18" charset="0"/>
                </a:endParaRPr>
              </a:p>
              <a:p>
                <a:r>
                  <a:rPr lang="it-IT" sz="1600" i="1">
                    <a:solidFill>
                      <a:srgbClr val="C00000"/>
                    </a:solidFill>
                    <a:latin typeface="Times New Roman" pitchFamily="18" charset="0"/>
                  </a:rPr>
                  <a:t>Al</a:t>
                </a:r>
                <a:r>
                  <a:rPr lang="it-IT" sz="1600">
                    <a:solidFill>
                      <a:srgbClr val="C00000"/>
                    </a:solidFill>
                    <a:latin typeface="Times New Roman" pitchFamily="18" charset="0"/>
                  </a:rPr>
                  <a:t> target</a:t>
                </a:r>
              </a:p>
            </p:txBody>
          </p:sp>
          <p:cxnSp>
            <p:nvCxnSpPr>
              <p:cNvPr id="58" name="Connettore 2 57"/>
              <p:cNvCxnSpPr/>
              <p:nvPr/>
            </p:nvCxnSpPr>
            <p:spPr>
              <a:xfrm rot="10800000" flipV="1">
                <a:off x="6785484" y="4999820"/>
                <a:ext cx="787225" cy="50149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nettore 2 58"/>
              <p:cNvCxnSpPr/>
              <p:nvPr/>
            </p:nvCxnSpPr>
            <p:spPr>
              <a:xfrm rot="10800000" flipV="1">
                <a:off x="6937780" y="5786248"/>
                <a:ext cx="561998" cy="357122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ttore 2 24"/>
              <p:cNvCxnSpPr/>
              <p:nvPr/>
            </p:nvCxnSpPr>
            <p:spPr>
              <a:xfrm rot="5400000">
                <a:off x="3854150" y="3006083"/>
                <a:ext cx="429306" cy="21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 Box 11"/>
              <p:cNvSpPr txBox="1">
                <a:spLocks noChangeArrowheads="1"/>
              </p:cNvSpPr>
              <p:nvPr/>
            </p:nvSpPr>
            <p:spPr bwMode="auto">
              <a:xfrm rot="16200000">
                <a:off x="3723149" y="2251313"/>
                <a:ext cx="792128" cy="2788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t-IT" sz="1200" baseline="30000" dirty="0">
                    <a:latin typeface="+mj-lt"/>
                  </a:rPr>
                  <a:t>16</a:t>
                </a:r>
                <a:r>
                  <a:rPr lang="it-IT" sz="1200" dirty="0">
                    <a:latin typeface="+mj-lt"/>
                  </a:rPr>
                  <a:t>N</a:t>
                </a:r>
              </a:p>
            </p:txBody>
          </p:sp>
          <p:cxnSp>
            <p:nvCxnSpPr>
              <p:cNvPr id="27" name="Connettore 2 26"/>
              <p:cNvCxnSpPr/>
              <p:nvPr/>
            </p:nvCxnSpPr>
            <p:spPr>
              <a:xfrm rot="5400000">
                <a:off x="6344407" y="4227640"/>
                <a:ext cx="42740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 Box 11"/>
              <p:cNvSpPr txBox="1">
                <a:spLocks noChangeArrowheads="1"/>
              </p:cNvSpPr>
              <p:nvPr/>
            </p:nvSpPr>
            <p:spPr bwMode="auto">
              <a:xfrm rot="16200000">
                <a:off x="6212455" y="3407333"/>
                <a:ext cx="792128" cy="2767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t-IT" sz="1200" baseline="30000" dirty="0">
                    <a:latin typeface="+mj-lt"/>
                  </a:rPr>
                  <a:t>16</a:t>
                </a:r>
                <a:r>
                  <a:rPr lang="it-IT" sz="1200" dirty="0">
                    <a:latin typeface="+mj-lt"/>
                  </a:rPr>
                  <a:t>N</a:t>
                </a:r>
              </a:p>
            </p:txBody>
          </p:sp>
        </p:grpSp>
        <p:sp>
          <p:nvSpPr>
            <p:cNvPr id="328733" name="CasellaDiTesto 30"/>
            <p:cNvSpPr txBox="1">
              <a:spLocks noChangeArrowheads="1"/>
            </p:cNvSpPr>
            <p:nvPr/>
          </p:nvSpPr>
          <p:spPr bwMode="auto">
            <a:xfrm>
              <a:off x="1071538" y="6429396"/>
              <a:ext cx="614366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0" baseline="30000">
                  <a:latin typeface="Calibri" pitchFamily="34" charset="0"/>
                </a:rPr>
                <a:t>19</a:t>
              </a:r>
              <a:r>
                <a:rPr lang="it-IT" b="0">
                  <a:latin typeface="Calibri" pitchFamily="34" charset="0"/>
                </a:rPr>
                <a:t>O excitation energy [MeV]</a:t>
              </a:r>
            </a:p>
          </p:txBody>
        </p:sp>
        <p:sp>
          <p:nvSpPr>
            <p:cNvPr id="328734" name="CasellaDiTesto 32"/>
            <p:cNvSpPr txBox="1">
              <a:spLocks noChangeArrowheads="1"/>
            </p:cNvSpPr>
            <p:nvPr/>
          </p:nvSpPr>
          <p:spPr bwMode="auto">
            <a:xfrm rot="-5400000">
              <a:off x="-2572775" y="3458647"/>
              <a:ext cx="557216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0">
                  <a:latin typeface="Calibri" pitchFamily="34" charset="0"/>
                </a:rPr>
                <a:t>counts</a:t>
              </a:r>
            </a:p>
          </p:txBody>
        </p:sp>
      </p:grpSp>
      <p:grpSp>
        <p:nvGrpSpPr>
          <p:cNvPr id="5" name="Gruppo 42"/>
          <p:cNvGrpSpPr>
            <a:grpSpLocks/>
          </p:cNvGrpSpPr>
          <p:nvPr/>
        </p:nvGrpSpPr>
        <p:grpSpPr bwMode="auto">
          <a:xfrm>
            <a:off x="4751388" y="0"/>
            <a:ext cx="4403725" cy="4156075"/>
            <a:chOff x="4750722" y="-24"/>
            <a:chExt cx="4404908" cy="4155546"/>
          </a:xfrm>
        </p:grpSpPr>
        <p:pic>
          <p:nvPicPr>
            <p:cNvPr id="328736" name="Immagine 38" descr="matrix.jpg"/>
            <p:cNvPicPr>
              <a:picLocks noChangeAspect="1"/>
            </p:cNvPicPr>
            <p:nvPr/>
          </p:nvPicPr>
          <p:blipFill>
            <a:blip r:embed="rId4" cstate="print"/>
            <a:srcRect t="6253"/>
            <a:stretch>
              <a:fillRect/>
            </a:stretch>
          </p:blipFill>
          <p:spPr bwMode="auto">
            <a:xfrm>
              <a:off x="5072066" y="-24"/>
              <a:ext cx="4083564" cy="3877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8737" name="CasellaDiTesto 40"/>
            <p:cNvSpPr txBox="1">
              <a:spLocks noChangeArrowheads="1"/>
            </p:cNvSpPr>
            <p:nvPr/>
          </p:nvSpPr>
          <p:spPr bwMode="auto">
            <a:xfrm rot="-5400000">
              <a:off x="3113719" y="1779855"/>
              <a:ext cx="3643338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l-GR" b="0">
                  <a:latin typeface="Calibri" pitchFamily="34" charset="0"/>
                </a:rPr>
                <a:t>Θ</a:t>
              </a:r>
              <a:r>
                <a:rPr lang="it-IT" b="0" baseline="-25000">
                  <a:latin typeface="Calibri" pitchFamily="34" charset="0"/>
                </a:rPr>
                <a:t>lab</a:t>
              </a:r>
              <a:r>
                <a:rPr lang="it-IT" b="0">
                  <a:latin typeface="Calibri" pitchFamily="34" charset="0"/>
                </a:rPr>
                <a:t> [deg]</a:t>
              </a:r>
              <a:endParaRPr lang="it-IT" b="0" baseline="-25000">
                <a:latin typeface="Calibri" pitchFamily="34" charset="0"/>
              </a:endParaRPr>
            </a:p>
          </p:txBody>
        </p:sp>
        <p:sp>
          <p:nvSpPr>
            <p:cNvPr id="328738" name="CasellaDiTesto 41"/>
            <p:cNvSpPr txBox="1">
              <a:spLocks noChangeArrowheads="1"/>
            </p:cNvSpPr>
            <p:nvPr/>
          </p:nvSpPr>
          <p:spPr bwMode="auto">
            <a:xfrm>
              <a:off x="5357818" y="3786190"/>
              <a:ext cx="364333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0" baseline="30000">
                  <a:latin typeface="Calibri" pitchFamily="34" charset="0"/>
                </a:rPr>
                <a:t>19</a:t>
              </a:r>
              <a:r>
                <a:rPr lang="it-IT" b="0">
                  <a:latin typeface="Calibri" pitchFamily="34" charset="0"/>
                </a:rPr>
                <a:t>O excitation energy [MeV]</a:t>
              </a:r>
            </a:p>
          </p:txBody>
        </p:sp>
      </p:grpSp>
      <p:sp>
        <p:nvSpPr>
          <p:cNvPr id="38" name="Segnaposto numero diapositiva 37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42DE8E5-71A8-4B4F-81AF-146641AF3669}" type="slidenum">
              <a:rPr lang="it-IT" sz="1200" b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61</a:t>
            </a:fld>
            <a:endParaRPr lang="it-IT" sz="1200" b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28741" name="Rectangle 1026"/>
          <p:cNvSpPr>
            <a:spLocks noChangeArrowheads="1"/>
          </p:cNvSpPr>
          <p:nvPr/>
        </p:nvSpPr>
        <p:spPr bwMode="auto">
          <a:xfrm>
            <a:off x="0" y="152400"/>
            <a:ext cx="4572000" cy="13716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0">
                <a:solidFill>
                  <a:schemeClr val="bg1"/>
                </a:solidFill>
              </a:rPr>
              <a:t> </a:t>
            </a:r>
            <a:r>
              <a:rPr lang="it-IT" sz="4000" baseline="30000">
                <a:solidFill>
                  <a:schemeClr val="bg1"/>
                </a:solidFill>
              </a:rPr>
              <a:t>19</a:t>
            </a:r>
            <a:r>
              <a:rPr lang="it-IT" sz="4000">
                <a:solidFill>
                  <a:schemeClr val="bg1"/>
                </a:solidFill>
              </a:rPr>
              <a:t>O</a:t>
            </a:r>
            <a:r>
              <a:rPr lang="en-US" sz="3200" b="0">
                <a:solidFill>
                  <a:schemeClr val="bg1"/>
                </a:solidFill>
              </a:rPr>
              <a:t> Excitation energy spectra     </a:t>
            </a: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57188" y="2786063"/>
            <a:ext cx="7612062" cy="3857625"/>
            <a:chOff x="2880" y="8042"/>
            <a:chExt cx="7058" cy="7055"/>
          </a:xfrm>
        </p:grpSpPr>
        <p:pic>
          <p:nvPicPr>
            <p:cNvPr id="379907" name="Picture 18" descr="spettropo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11" y="8042"/>
              <a:ext cx="6727" cy="7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908" name="Text Box 19"/>
            <p:cNvSpPr txBox="1">
              <a:spLocks noChangeArrowheads="1"/>
            </p:cNvSpPr>
            <p:nvPr/>
          </p:nvSpPr>
          <p:spPr bwMode="auto">
            <a:xfrm>
              <a:off x="4140" y="8797"/>
              <a:ext cx="2160" cy="172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it-IT" sz="1200" baseline="30000">
                  <a:latin typeface="Calibri" pitchFamily="34" charset="0"/>
                </a:rPr>
                <a:t>19</a:t>
              </a:r>
              <a:r>
                <a:rPr lang="it-IT" sz="1200" i="1">
                  <a:latin typeface="Calibri" pitchFamily="34" charset="0"/>
                </a:rPr>
                <a:t>F</a:t>
              </a:r>
              <a:r>
                <a:rPr lang="it-IT" sz="1200">
                  <a:latin typeface="Calibri" pitchFamily="34" charset="0"/>
                </a:rPr>
                <a:t>(</a:t>
              </a:r>
              <a:r>
                <a:rPr lang="it-IT" sz="1200" baseline="30000">
                  <a:latin typeface="Calibri" pitchFamily="34" charset="0"/>
                </a:rPr>
                <a:t>7</a:t>
              </a:r>
              <a:r>
                <a:rPr lang="it-IT" sz="1200" i="1">
                  <a:latin typeface="Calibri" pitchFamily="34" charset="0"/>
                </a:rPr>
                <a:t>Li</a:t>
              </a:r>
              <a:r>
                <a:rPr lang="it-IT" sz="1200">
                  <a:latin typeface="Calibri" pitchFamily="34" charset="0"/>
                </a:rPr>
                <a:t>,</a:t>
              </a:r>
              <a:r>
                <a:rPr lang="it-IT" sz="1200" baseline="30000">
                  <a:latin typeface="Calibri" pitchFamily="34" charset="0"/>
                </a:rPr>
                <a:t>7</a:t>
              </a:r>
              <a:r>
                <a:rPr lang="it-IT" sz="1200" i="1">
                  <a:latin typeface="Calibri" pitchFamily="34" charset="0"/>
                </a:rPr>
                <a:t>Be</a:t>
              </a:r>
              <a:r>
                <a:rPr lang="it-IT" sz="1200">
                  <a:latin typeface="Calibri" pitchFamily="34" charset="0"/>
                </a:rPr>
                <a:t>)</a:t>
              </a:r>
              <a:r>
                <a:rPr lang="it-IT" sz="1200" baseline="30000">
                  <a:latin typeface="Calibri" pitchFamily="34" charset="0"/>
                </a:rPr>
                <a:t>19</a:t>
              </a:r>
              <a:r>
                <a:rPr lang="it-IT" sz="1200" i="1">
                  <a:latin typeface="Calibri" pitchFamily="34" charset="0"/>
                </a:rPr>
                <a:t>O</a:t>
              </a:r>
            </a:p>
            <a:p>
              <a:pPr>
                <a:spcAft>
                  <a:spcPts val="1000"/>
                </a:spcAft>
              </a:pPr>
              <a:r>
                <a:rPr lang="it-IT" sz="1200">
                  <a:latin typeface="Calibri" pitchFamily="34" charset="0"/>
                </a:rPr>
                <a:t>8° &lt; </a:t>
              </a:r>
              <a:r>
                <a:rPr lang="it-IT" sz="1200" i="1">
                  <a:latin typeface="Calibri" pitchFamily="34" charset="0"/>
                  <a:sym typeface="Symbol" pitchFamily="18" charset="2"/>
                </a:rPr>
                <a:t></a:t>
              </a:r>
              <a:r>
                <a:rPr lang="it-IT" sz="1200" i="1" baseline="-25000">
                  <a:latin typeface="Calibri" pitchFamily="34" charset="0"/>
                </a:rPr>
                <a:t>lab</a:t>
              </a:r>
              <a:r>
                <a:rPr lang="it-IT" sz="1200">
                  <a:latin typeface="Calibri" pitchFamily="34" charset="0"/>
                </a:rPr>
                <a:t> &lt; 11°</a:t>
              </a:r>
            </a:p>
          </p:txBody>
        </p:sp>
        <p:sp>
          <p:nvSpPr>
            <p:cNvPr id="379909" name="Text Box 20"/>
            <p:cNvSpPr txBox="1">
              <a:spLocks noChangeArrowheads="1"/>
            </p:cNvSpPr>
            <p:nvPr/>
          </p:nvSpPr>
          <p:spPr bwMode="auto">
            <a:xfrm>
              <a:off x="3960" y="14737"/>
              <a:ext cx="5580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it-IT" sz="1100" i="1">
                  <a:latin typeface="Calibri" pitchFamily="34" charset="0"/>
                </a:rPr>
                <a:t>X</a:t>
              </a:r>
              <a:r>
                <a:rPr lang="it-IT" sz="1100" i="1" baseline="-25000">
                  <a:latin typeface="Calibri" pitchFamily="34" charset="0"/>
                </a:rPr>
                <a:t>foc</a:t>
              </a:r>
              <a:r>
                <a:rPr lang="it-IT" sz="1100">
                  <a:latin typeface="Calibri" pitchFamily="34" charset="0"/>
                </a:rPr>
                <a:t> </a:t>
              </a:r>
              <a:r>
                <a:rPr lang="it-IT" sz="1100" b="0">
                  <a:latin typeface="Calibri" pitchFamily="34" charset="0"/>
                </a:rPr>
                <a:t>[</a:t>
              </a:r>
              <a:r>
                <a:rPr lang="it-IT" sz="1100" i="1">
                  <a:latin typeface="Calibri" pitchFamily="34" charset="0"/>
                </a:rPr>
                <a:t>m</a:t>
              </a:r>
              <a:r>
                <a:rPr lang="it-IT" sz="1100" b="0">
                  <a:latin typeface="Calibri" pitchFamily="34" charset="0"/>
                </a:rPr>
                <a:t>]</a:t>
              </a:r>
              <a:endParaRPr lang="it-IT" sz="2400" b="0">
                <a:latin typeface="Times New Roman" pitchFamily="18" charset="0"/>
              </a:endParaRPr>
            </a:p>
          </p:txBody>
        </p:sp>
        <p:sp>
          <p:nvSpPr>
            <p:cNvPr id="379910" name="Text Box 21"/>
            <p:cNvSpPr txBox="1">
              <a:spLocks noChangeArrowheads="1"/>
            </p:cNvSpPr>
            <p:nvPr/>
          </p:nvSpPr>
          <p:spPr bwMode="auto">
            <a:xfrm>
              <a:off x="2880" y="8797"/>
              <a:ext cx="360" cy="561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</a:pPr>
              <a:r>
                <a:rPr lang="it-IT" sz="1100" i="1">
                  <a:latin typeface="Calibri" pitchFamily="34" charset="0"/>
                </a:rPr>
                <a:t>counts</a:t>
              </a:r>
              <a:endParaRPr lang="it-IT" sz="2400" b="0">
                <a:latin typeface="Times New Roman" pitchFamily="18" charset="0"/>
              </a:endParaRPr>
            </a:p>
          </p:txBody>
        </p:sp>
        <p:sp>
          <p:nvSpPr>
            <p:cNvPr id="379911" name="Text Box 22"/>
            <p:cNvSpPr txBox="1">
              <a:spLocks noChangeArrowheads="1"/>
            </p:cNvSpPr>
            <p:nvPr/>
          </p:nvSpPr>
          <p:spPr bwMode="auto">
            <a:xfrm>
              <a:off x="8280" y="8797"/>
              <a:ext cx="108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it-IT" sz="1000" b="0">
                  <a:latin typeface="Calibri" pitchFamily="34" charset="0"/>
                </a:rPr>
                <a:t>g.s. + 0.096</a:t>
              </a:r>
              <a:endParaRPr lang="it-IT" sz="2400" b="0">
                <a:latin typeface="Times New Roman" pitchFamily="18" charset="0"/>
              </a:endParaRPr>
            </a:p>
          </p:txBody>
        </p:sp>
        <p:sp>
          <p:nvSpPr>
            <p:cNvPr id="379912" name="Text Box 23"/>
            <p:cNvSpPr txBox="1">
              <a:spLocks noChangeArrowheads="1"/>
            </p:cNvSpPr>
            <p:nvPr/>
          </p:nvSpPr>
          <p:spPr bwMode="auto">
            <a:xfrm>
              <a:off x="7980" y="11047"/>
              <a:ext cx="690" cy="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it-IT" sz="1000" b="0">
                  <a:latin typeface="Calibri" pitchFamily="34" charset="0"/>
                </a:rPr>
                <a:t>(g.s. + 0.096)*</a:t>
              </a:r>
              <a:endParaRPr lang="it-IT" sz="2400" b="0">
                <a:latin typeface="Times New Roman" pitchFamily="18" charset="0"/>
              </a:endParaRPr>
            </a:p>
          </p:txBody>
        </p:sp>
        <p:sp>
          <p:nvSpPr>
            <p:cNvPr id="379913" name="Line 24"/>
            <p:cNvSpPr>
              <a:spLocks noChangeShapeType="1"/>
            </p:cNvSpPr>
            <p:nvPr/>
          </p:nvSpPr>
          <p:spPr bwMode="auto">
            <a:xfrm>
              <a:off x="8377" y="11570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9914" name="Line 25"/>
            <p:cNvSpPr>
              <a:spLocks noChangeShapeType="1"/>
            </p:cNvSpPr>
            <p:nvPr/>
          </p:nvSpPr>
          <p:spPr bwMode="auto">
            <a:xfrm>
              <a:off x="7568" y="13020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9915" name="Text Box 26"/>
            <p:cNvSpPr txBox="1">
              <a:spLocks noChangeArrowheads="1"/>
            </p:cNvSpPr>
            <p:nvPr/>
          </p:nvSpPr>
          <p:spPr bwMode="auto">
            <a:xfrm>
              <a:off x="7449" y="12415"/>
              <a:ext cx="277" cy="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it-IT" sz="1000" b="0">
                  <a:latin typeface="Calibri" pitchFamily="34" charset="0"/>
                </a:rPr>
                <a:t>1.47</a:t>
              </a:r>
              <a:endParaRPr lang="it-IT" sz="2400" b="0">
                <a:latin typeface="Times New Roman" pitchFamily="18" charset="0"/>
              </a:endParaRPr>
            </a:p>
          </p:txBody>
        </p:sp>
        <p:sp>
          <p:nvSpPr>
            <p:cNvPr id="379916" name="Line 27"/>
            <p:cNvSpPr>
              <a:spLocks noChangeShapeType="1"/>
            </p:cNvSpPr>
            <p:nvPr/>
          </p:nvSpPr>
          <p:spPr bwMode="auto">
            <a:xfrm>
              <a:off x="7276" y="13156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9917" name="Text Box 28"/>
            <p:cNvSpPr txBox="1">
              <a:spLocks noChangeArrowheads="1"/>
            </p:cNvSpPr>
            <p:nvPr/>
          </p:nvSpPr>
          <p:spPr bwMode="auto">
            <a:xfrm>
              <a:off x="7053" y="12745"/>
              <a:ext cx="442" cy="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it-IT" sz="1000" b="0">
                  <a:latin typeface="Calibri" pitchFamily="34" charset="0"/>
                </a:rPr>
                <a:t>(1.47)*</a:t>
              </a:r>
              <a:endParaRPr lang="it-IT" sz="2400" b="0">
                <a:latin typeface="Times New Roman" pitchFamily="18" charset="0"/>
              </a:endParaRPr>
            </a:p>
          </p:txBody>
        </p:sp>
        <p:sp>
          <p:nvSpPr>
            <p:cNvPr id="379918" name="Line 29"/>
            <p:cNvSpPr>
              <a:spLocks noChangeShapeType="1"/>
            </p:cNvSpPr>
            <p:nvPr/>
          </p:nvSpPr>
          <p:spPr bwMode="auto">
            <a:xfrm>
              <a:off x="6915" y="12713"/>
              <a:ext cx="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9919" name="Text Box 30"/>
            <p:cNvSpPr txBox="1">
              <a:spLocks noChangeArrowheads="1"/>
            </p:cNvSpPr>
            <p:nvPr/>
          </p:nvSpPr>
          <p:spPr bwMode="auto">
            <a:xfrm>
              <a:off x="6790" y="12161"/>
              <a:ext cx="277" cy="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it-IT" sz="1000" b="0">
                  <a:latin typeface="Calibri" pitchFamily="34" charset="0"/>
                </a:rPr>
                <a:t>2.37</a:t>
              </a:r>
              <a:endParaRPr lang="it-IT" sz="2400" b="0">
                <a:latin typeface="Times New Roman" pitchFamily="18" charset="0"/>
              </a:endParaRPr>
            </a:p>
          </p:txBody>
        </p:sp>
        <p:sp>
          <p:nvSpPr>
            <p:cNvPr id="379920" name="Line 31"/>
            <p:cNvSpPr>
              <a:spLocks noChangeShapeType="1"/>
            </p:cNvSpPr>
            <p:nvPr/>
          </p:nvSpPr>
          <p:spPr bwMode="auto">
            <a:xfrm>
              <a:off x="6540" y="11858"/>
              <a:ext cx="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9921" name="Text Box 32"/>
            <p:cNvSpPr txBox="1">
              <a:spLocks noChangeArrowheads="1"/>
            </p:cNvSpPr>
            <p:nvPr/>
          </p:nvSpPr>
          <p:spPr bwMode="auto">
            <a:xfrm>
              <a:off x="6390" y="11047"/>
              <a:ext cx="359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it-IT" sz="1000" b="0">
                  <a:latin typeface="Calibri" pitchFamily="34" charset="0"/>
                </a:rPr>
                <a:t>2.37* + 2.78</a:t>
              </a:r>
              <a:endParaRPr lang="it-IT" sz="2400" b="0">
                <a:latin typeface="Times New Roman" pitchFamily="18" charset="0"/>
              </a:endParaRPr>
            </a:p>
          </p:txBody>
        </p:sp>
        <p:sp>
          <p:nvSpPr>
            <p:cNvPr id="379922" name="Line 33"/>
            <p:cNvSpPr>
              <a:spLocks noChangeShapeType="1"/>
            </p:cNvSpPr>
            <p:nvPr/>
          </p:nvSpPr>
          <p:spPr bwMode="auto">
            <a:xfrm>
              <a:off x="4913" y="1148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9923" name="Text Box 34"/>
            <p:cNvSpPr txBox="1">
              <a:spLocks noChangeArrowheads="1"/>
            </p:cNvSpPr>
            <p:nvPr/>
          </p:nvSpPr>
          <p:spPr bwMode="auto">
            <a:xfrm>
              <a:off x="4763" y="10920"/>
              <a:ext cx="369" cy="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it-IT" sz="1000" b="0">
                  <a:latin typeface="Calibri" pitchFamily="34" charset="0"/>
                </a:rPr>
                <a:t>4.70</a:t>
              </a:r>
              <a:endParaRPr lang="it-IT" sz="2400" b="0">
                <a:latin typeface="Times New Roman" pitchFamily="18" charset="0"/>
              </a:endParaRPr>
            </a:p>
          </p:txBody>
        </p:sp>
      </p:grpSp>
      <p:pic>
        <p:nvPicPr>
          <p:cNvPr id="379924" name="Immagine 43" descr="moz-screenshot-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53025" y="785813"/>
            <a:ext cx="299085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925" name="Text Box 5"/>
          <p:cNvSpPr txBox="1">
            <a:spLocks noChangeArrowheads="1"/>
          </p:cNvSpPr>
          <p:nvPr/>
        </p:nvSpPr>
        <p:spPr bwMode="auto">
          <a:xfrm>
            <a:off x="533400" y="1066800"/>
            <a:ext cx="4605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Font typeface="Symbol" pitchFamily="18" charset="2"/>
              <a:buChar char="W"/>
            </a:pPr>
            <a:r>
              <a:rPr lang="it-IT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= 50 msr  ;  </a:t>
            </a:r>
            <a:r>
              <a:rPr lang="it-IT" sz="2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Energy</a:t>
            </a:r>
            <a:r>
              <a:rPr lang="it-IT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 byte =  25%</a:t>
            </a:r>
          </a:p>
        </p:txBody>
      </p:sp>
      <p:sp>
        <p:nvSpPr>
          <p:cNvPr id="379926" name="Text Box 8"/>
          <p:cNvSpPr txBox="1">
            <a:spLocks noChangeArrowheads="1"/>
          </p:cNvSpPr>
          <p:nvPr/>
        </p:nvSpPr>
        <p:spPr bwMode="auto">
          <a:xfrm rot="-5400000">
            <a:off x="-519112" y="3805238"/>
            <a:ext cx="2209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0">
                <a:latin typeface="Calibri" pitchFamily="34" charset="0"/>
              </a:rPr>
              <a:t>Counts</a:t>
            </a:r>
          </a:p>
        </p:txBody>
      </p:sp>
      <p:sp>
        <p:nvSpPr>
          <p:cNvPr id="379927" name="Text Box 9"/>
          <p:cNvSpPr txBox="1">
            <a:spLocks noChangeArrowheads="1"/>
          </p:cNvSpPr>
          <p:nvPr/>
        </p:nvSpPr>
        <p:spPr bwMode="auto">
          <a:xfrm>
            <a:off x="6172200" y="304800"/>
            <a:ext cx="1828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E/E  1000</a:t>
            </a:r>
            <a:endParaRPr lang="it-IT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79928" name="Text Box 11"/>
          <p:cNvSpPr txBox="1">
            <a:spLocks noChangeArrowheads="1"/>
          </p:cNvSpPr>
          <p:nvPr/>
        </p:nvSpPr>
        <p:spPr bwMode="auto">
          <a:xfrm>
            <a:off x="7543800" y="1295400"/>
            <a:ext cx="2286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>
                <a:latin typeface="Calibri" pitchFamily="34" charset="0"/>
              </a:rPr>
              <a:t>gs</a:t>
            </a:r>
          </a:p>
        </p:txBody>
      </p:sp>
      <p:sp>
        <p:nvSpPr>
          <p:cNvPr id="379929" name="Line 12"/>
          <p:cNvSpPr>
            <a:spLocks noChangeShapeType="1"/>
          </p:cNvSpPr>
          <p:nvPr/>
        </p:nvSpPr>
        <p:spPr bwMode="auto">
          <a:xfrm flipH="1">
            <a:off x="7315200" y="1524000"/>
            <a:ext cx="3048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79930" name="Text Box 13"/>
          <p:cNvSpPr txBox="1">
            <a:spLocks noChangeArrowheads="1"/>
          </p:cNvSpPr>
          <p:nvPr/>
        </p:nvSpPr>
        <p:spPr bwMode="auto">
          <a:xfrm>
            <a:off x="6553200" y="1371600"/>
            <a:ext cx="685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>
                <a:latin typeface="Calibri" pitchFamily="34" charset="0"/>
              </a:rPr>
              <a:t>96 keV</a:t>
            </a:r>
          </a:p>
        </p:txBody>
      </p:sp>
      <p:sp>
        <p:nvSpPr>
          <p:cNvPr id="379931" name="Line 14"/>
          <p:cNvSpPr>
            <a:spLocks noChangeShapeType="1"/>
          </p:cNvSpPr>
          <p:nvPr/>
        </p:nvSpPr>
        <p:spPr bwMode="auto">
          <a:xfrm rot="17122069" flipH="1">
            <a:off x="6743700" y="1638300"/>
            <a:ext cx="3048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79932" name="AutoShape 10"/>
          <p:cNvSpPr>
            <a:spLocks noChangeArrowheads="1"/>
          </p:cNvSpPr>
          <p:nvPr/>
        </p:nvSpPr>
        <p:spPr bwMode="auto">
          <a:xfrm rot="9578338">
            <a:off x="7086600" y="762000"/>
            <a:ext cx="74613" cy="614363"/>
          </a:xfrm>
          <a:prstGeom prst="upArrow">
            <a:avLst>
              <a:gd name="adj1" fmla="val 50000"/>
              <a:gd name="adj2" fmla="val 2058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79933" name="Text Box 6"/>
          <p:cNvSpPr txBox="1">
            <a:spLocks noChangeArrowheads="1"/>
          </p:cNvSpPr>
          <p:nvPr/>
        </p:nvSpPr>
        <p:spPr bwMode="auto">
          <a:xfrm>
            <a:off x="5357813" y="1571625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0">
                <a:latin typeface="Calibri" pitchFamily="34" charset="0"/>
              </a:rPr>
              <a:t>19.8 keV/ch</a:t>
            </a:r>
          </a:p>
        </p:txBody>
      </p:sp>
      <p:sp>
        <p:nvSpPr>
          <p:cNvPr id="379934" name="Rectangle 1"/>
          <p:cNvSpPr>
            <a:spLocks noChangeArrowheads="1"/>
          </p:cNvSpPr>
          <p:nvPr/>
        </p:nvSpPr>
        <p:spPr bwMode="auto">
          <a:xfrm>
            <a:off x="5429250" y="857250"/>
            <a:ext cx="1214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900" b="0" baseline="30000">
                <a:latin typeface="Calibri" pitchFamily="34" charset="0"/>
                <a:cs typeface="Times New Roman" pitchFamily="18" charset="0"/>
              </a:rPr>
              <a:t>19</a:t>
            </a:r>
            <a:r>
              <a:rPr lang="it-IT" sz="900" b="0">
                <a:latin typeface="Calibri" pitchFamily="34" charset="0"/>
                <a:cs typeface="Times New Roman" pitchFamily="18" charset="0"/>
              </a:rPr>
              <a:t>F(</a:t>
            </a:r>
            <a:r>
              <a:rPr lang="it-IT" sz="900" b="0" baseline="30000">
                <a:latin typeface="Calibri" pitchFamily="34" charset="0"/>
                <a:cs typeface="Times New Roman" pitchFamily="18" charset="0"/>
              </a:rPr>
              <a:t>7</a:t>
            </a:r>
            <a:r>
              <a:rPr lang="it-IT" sz="900" b="0">
                <a:latin typeface="Calibri" pitchFamily="34" charset="0"/>
                <a:cs typeface="Times New Roman" pitchFamily="18" charset="0"/>
              </a:rPr>
              <a:t>Li,</a:t>
            </a:r>
            <a:r>
              <a:rPr lang="it-IT" sz="900" b="0" baseline="30000">
                <a:latin typeface="Calibri" pitchFamily="34" charset="0"/>
                <a:cs typeface="Times New Roman" pitchFamily="18" charset="0"/>
              </a:rPr>
              <a:t>7</a:t>
            </a:r>
            <a:r>
              <a:rPr lang="it-IT" sz="900" b="0">
                <a:latin typeface="Calibri" pitchFamily="34" charset="0"/>
                <a:cs typeface="Times New Roman" pitchFamily="18" charset="0"/>
              </a:rPr>
              <a:t>Be)</a:t>
            </a:r>
            <a:r>
              <a:rPr lang="it-IT" sz="900" b="0" baseline="30000">
                <a:latin typeface="Calibri" pitchFamily="34" charset="0"/>
                <a:cs typeface="Times New Roman" pitchFamily="18" charset="0"/>
              </a:rPr>
              <a:t>19</a:t>
            </a:r>
            <a:r>
              <a:rPr lang="it-IT" sz="900" b="0">
                <a:latin typeface="Calibri" pitchFamily="34" charset="0"/>
                <a:cs typeface="Times New Roman" pitchFamily="18" charset="0"/>
              </a:rPr>
              <a:t>O</a:t>
            </a:r>
            <a:endParaRPr lang="it-IT" sz="900" b="0">
              <a:latin typeface="Calibri" pitchFamily="34" charset="0"/>
            </a:endParaRPr>
          </a:p>
          <a:p>
            <a:pPr eaLnBrk="0" hangingPunct="0"/>
            <a:r>
              <a:rPr lang="en-GB" sz="900" b="0">
                <a:latin typeface="Calibri" pitchFamily="34" charset="0"/>
                <a:cs typeface="Times New Roman" pitchFamily="18" charset="0"/>
              </a:rPr>
              <a:t>7.5° &lt; θ</a:t>
            </a:r>
            <a:r>
              <a:rPr lang="en-GB" sz="900" b="0" baseline="-30000">
                <a:latin typeface="Calibri" pitchFamily="34" charset="0"/>
                <a:cs typeface="Times New Roman" pitchFamily="18" charset="0"/>
              </a:rPr>
              <a:t>lab</a:t>
            </a:r>
            <a:r>
              <a:rPr lang="en-GB" sz="900" b="0">
                <a:latin typeface="Calibri" pitchFamily="34" charset="0"/>
                <a:cs typeface="Times New Roman" pitchFamily="18" charset="0"/>
              </a:rPr>
              <a:t> &lt; 13.5°</a:t>
            </a:r>
            <a:endParaRPr lang="en-GB" sz="900" b="0">
              <a:latin typeface="Calibri" pitchFamily="34" charset="0"/>
            </a:endParaRPr>
          </a:p>
        </p:txBody>
      </p:sp>
      <p:sp>
        <p:nvSpPr>
          <p:cNvPr id="17410" name="AutoShape 4"/>
          <p:cNvSpPr>
            <a:spLocks noChangeArrowheads="1"/>
          </p:cNvSpPr>
          <p:nvPr/>
        </p:nvSpPr>
        <p:spPr bwMode="auto">
          <a:xfrm rot="1577851">
            <a:off x="6977158" y="2591066"/>
            <a:ext cx="123100" cy="1534085"/>
          </a:xfrm>
          <a:prstGeom prst="upArrow">
            <a:avLst>
              <a:gd name="adj1" fmla="val 50000"/>
              <a:gd name="adj2" fmla="val 3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>
              <a:rot lat="0" lon="0" rev="600000"/>
            </a:camera>
            <a:lightRig rig="threePt" dir="t"/>
          </a:scene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b="0">
              <a:latin typeface="+mn-lt"/>
            </a:endParaRPr>
          </a:p>
        </p:txBody>
      </p:sp>
      <p:sp>
        <p:nvSpPr>
          <p:cNvPr id="40" name="Parentesi graffa aperta 39"/>
          <p:cNvSpPr/>
          <p:nvPr/>
        </p:nvSpPr>
        <p:spPr>
          <a:xfrm rot="5400000">
            <a:off x="3071813" y="2928937"/>
            <a:ext cx="571500" cy="27146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0"/>
          </a:p>
        </p:txBody>
      </p:sp>
      <p:sp>
        <p:nvSpPr>
          <p:cNvPr id="41" name="CasellaDiTesto 40"/>
          <p:cNvSpPr txBox="1"/>
          <p:nvPr/>
        </p:nvSpPr>
        <p:spPr>
          <a:xfrm>
            <a:off x="2571750" y="3724275"/>
            <a:ext cx="17145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0" dirty="0">
                <a:solidFill>
                  <a:srgbClr val="FF0000"/>
                </a:solidFill>
                <a:latin typeface="+mj-lt"/>
              </a:rPr>
              <a:t>(</a:t>
            </a:r>
            <a:r>
              <a:rPr lang="it-IT" sz="1200" b="0" baseline="30000" dirty="0">
                <a:solidFill>
                  <a:srgbClr val="FF0000"/>
                </a:solidFill>
                <a:latin typeface="+mj-lt"/>
              </a:rPr>
              <a:t>18</a:t>
            </a:r>
            <a:r>
              <a:rPr lang="it-IT" sz="1200" b="0" dirty="0">
                <a:solidFill>
                  <a:srgbClr val="FF0000"/>
                </a:solidFill>
                <a:latin typeface="+mj-lt"/>
              </a:rPr>
              <a:t>O)</a:t>
            </a:r>
            <a:r>
              <a:rPr lang="it-IT" sz="1200" b="0" baseline="-25000" dirty="0">
                <a:solidFill>
                  <a:srgbClr val="FF0000"/>
                </a:solidFill>
                <a:latin typeface="+mj-lt"/>
              </a:rPr>
              <a:t>2</a:t>
            </a:r>
            <a:r>
              <a:rPr lang="it-IT" sz="1200" b="0" baseline="-10000" dirty="0">
                <a:solidFill>
                  <a:srgbClr val="FF0000"/>
                </a:solidFill>
                <a:latin typeface="+mj-lt"/>
              </a:rPr>
              <a:t>+</a:t>
            </a:r>
            <a:r>
              <a:rPr lang="it-IT" sz="1200" b="0" dirty="0">
                <a:solidFill>
                  <a:srgbClr val="FF0000"/>
                </a:solidFill>
                <a:latin typeface="+mj-lt"/>
                <a:sym typeface="Symbol"/>
              </a:rPr>
              <a:t>(</a:t>
            </a:r>
            <a:r>
              <a:rPr lang="it-IT" sz="1200" b="0" dirty="0" err="1">
                <a:solidFill>
                  <a:srgbClr val="FF0000"/>
                </a:solidFill>
                <a:latin typeface="+mj-lt"/>
                <a:sym typeface="Symbol"/>
              </a:rPr>
              <a:t>sd</a:t>
            </a:r>
            <a:r>
              <a:rPr lang="it-IT" sz="1200" b="0" dirty="0">
                <a:solidFill>
                  <a:srgbClr val="FF0000"/>
                </a:solidFill>
                <a:latin typeface="+mj-lt"/>
                <a:sym typeface="Symbol"/>
              </a:rPr>
              <a:t>)</a:t>
            </a:r>
            <a:r>
              <a:rPr lang="it-IT" sz="1200" b="0" baseline="30000" dirty="0">
                <a:solidFill>
                  <a:srgbClr val="FF0000"/>
                </a:solidFill>
                <a:latin typeface="+mj-lt"/>
                <a:sym typeface="Symbol"/>
              </a:rPr>
              <a:t></a:t>
            </a:r>
            <a:endParaRPr lang="it-IT" sz="1200" b="0" baseline="30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2" name="Parentesi graffa aperta 41"/>
          <p:cNvSpPr/>
          <p:nvPr/>
        </p:nvSpPr>
        <p:spPr>
          <a:xfrm rot="5400000">
            <a:off x="5464969" y="3321844"/>
            <a:ext cx="571500" cy="19288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0"/>
          </a:p>
        </p:txBody>
      </p:sp>
      <p:sp>
        <p:nvSpPr>
          <p:cNvPr id="43" name="CasellaDiTesto 42"/>
          <p:cNvSpPr txBox="1"/>
          <p:nvPr/>
        </p:nvSpPr>
        <p:spPr>
          <a:xfrm>
            <a:off x="4572000" y="3724275"/>
            <a:ext cx="22860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0" dirty="0">
                <a:solidFill>
                  <a:srgbClr val="FF0000"/>
                </a:solidFill>
                <a:latin typeface="+mn-lt"/>
              </a:rPr>
              <a:t>(</a:t>
            </a:r>
            <a:r>
              <a:rPr lang="it-IT" sz="1200" b="0" baseline="30000" dirty="0">
                <a:solidFill>
                  <a:srgbClr val="FF0000"/>
                </a:solidFill>
                <a:latin typeface="+mn-lt"/>
              </a:rPr>
              <a:t>18</a:t>
            </a:r>
            <a:r>
              <a:rPr lang="it-IT" sz="1200" b="0" dirty="0">
                <a:solidFill>
                  <a:srgbClr val="FF0000"/>
                </a:solidFill>
                <a:latin typeface="+mn-lt"/>
              </a:rPr>
              <a:t>O)</a:t>
            </a:r>
            <a:r>
              <a:rPr lang="it-IT" sz="1200" b="0" baseline="-25000" dirty="0">
                <a:solidFill>
                  <a:srgbClr val="FF0000"/>
                </a:solidFill>
                <a:latin typeface="+mn-lt"/>
              </a:rPr>
              <a:t>0</a:t>
            </a:r>
            <a:r>
              <a:rPr lang="it-IT" sz="1200" b="0" baseline="-10000" dirty="0">
                <a:solidFill>
                  <a:srgbClr val="FF0000"/>
                </a:solidFill>
                <a:latin typeface="+mn-lt"/>
              </a:rPr>
              <a:t>+</a:t>
            </a:r>
            <a:r>
              <a:rPr lang="it-IT" sz="1200" b="0" dirty="0">
                <a:solidFill>
                  <a:srgbClr val="FF0000"/>
                </a:solidFill>
                <a:latin typeface="+mn-lt"/>
                <a:sym typeface="Symbol"/>
              </a:rPr>
              <a:t>(</a:t>
            </a:r>
            <a:r>
              <a:rPr lang="it-IT" sz="1200" b="0" dirty="0" err="1">
                <a:solidFill>
                  <a:srgbClr val="FF0000"/>
                </a:solidFill>
                <a:latin typeface="+mn-lt"/>
                <a:sym typeface="Symbol"/>
              </a:rPr>
              <a:t>sd</a:t>
            </a:r>
            <a:r>
              <a:rPr lang="it-IT" sz="1200" b="0" dirty="0">
                <a:solidFill>
                  <a:srgbClr val="FF0000"/>
                </a:solidFill>
                <a:latin typeface="+mn-lt"/>
                <a:sym typeface="Symbol"/>
              </a:rPr>
              <a:t>)</a:t>
            </a:r>
            <a:r>
              <a:rPr lang="it-IT" sz="1200" b="0" baseline="30000" dirty="0">
                <a:solidFill>
                  <a:srgbClr val="FF0000"/>
                </a:solidFill>
                <a:latin typeface="+mn-lt"/>
                <a:sym typeface="Symbol"/>
              </a:rPr>
              <a:t> </a:t>
            </a:r>
            <a:r>
              <a:rPr lang="it-IT" sz="1200" b="0" dirty="0">
                <a:solidFill>
                  <a:srgbClr val="FF0000"/>
                </a:solidFill>
                <a:latin typeface="+mn-lt"/>
                <a:sym typeface="Symbol"/>
              </a:rPr>
              <a:t>+</a:t>
            </a:r>
            <a:r>
              <a:rPr lang="it-IT" sz="1200" b="0" dirty="0">
                <a:solidFill>
                  <a:srgbClr val="FF0000"/>
                </a:solidFill>
                <a:latin typeface="+mj-lt"/>
              </a:rPr>
              <a:t>(</a:t>
            </a:r>
            <a:r>
              <a:rPr lang="it-IT" sz="1200" b="0" baseline="30000" dirty="0">
                <a:solidFill>
                  <a:srgbClr val="FF0000"/>
                </a:solidFill>
                <a:latin typeface="+mj-lt"/>
              </a:rPr>
              <a:t>18</a:t>
            </a:r>
            <a:r>
              <a:rPr lang="it-IT" sz="1200" b="0" dirty="0">
                <a:solidFill>
                  <a:srgbClr val="FF0000"/>
                </a:solidFill>
                <a:latin typeface="+mj-lt"/>
              </a:rPr>
              <a:t>O)</a:t>
            </a:r>
            <a:r>
              <a:rPr lang="it-IT" sz="1200" b="0" baseline="-25000" dirty="0">
                <a:solidFill>
                  <a:srgbClr val="FF0000"/>
                </a:solidFill>
                <a:latin typeface="+mj-lt"/>
              </a:rPr>
              <a:t>2</a:t>
            </a:r>
            <a:r>
              <a:rPr lang="it-IT" sz="1200" b="0" baseline="-10000" dirty="0">
                <a:solidFill>
                  <a:srgbClr val="FF0000"/>
                </a:solidFill>
                <a:latin typeface="+mj-lt"/>
              </a:rPr>
              <a:t>+</a:t>
            </a:r>
            <a:r>
              <a:rPr lang="it-IT" sz="1200" b="0" dirty="0">
                <a:solidFill>
                  <a:srgbClr val="FF0000"/>
                </a:solidFill>
                <a:latin typeface="+mj-lt"/>
                <a:sym typeface="Symbol"/>
              </a:rPr>
              <a:t>(</a:t>
            </a:r>
            <a:r>
              <a:rPr lang="it-IT" sz="1200" b="0" dirty="0" err="1">
                <a:solidFill>
                  <a:srgbClr val="FF0000"/>
                </a:solidFill>
                <a:latin typeface="+mj-lt"/>
                <a:sym typeface="Symbol"/>
              </a:rPr>
              <a:t>sd</a:t>
            </a:r>
            <a:r>
              <a:rPr lang="it-IT" sz="1200" b="0" dirty="0">
                <a:solidFill>
                  <a:srgbClr val="FF0000"/>
                </a:solidFill>
                <a:latin typeface="+mj-lt"/>
                <a:sym typeface="Symbol"/>
              </a:rPr>
              <a:t>)</a:t>
            </a:r>
            <a:r>
              <a:rPr lang="it-IT" sz="1200" b="0" baseline="30000" dirty="0">
                <a:solidFill>
                  <a:srgbClr val="FF0000"/>
                </a:solidFill>
                <a:latin typeface="+mj-lt"/>
                <a:sym typeface="Symbol"/>
              </a:rPr>
              <a:t></a:t>
            </a:r>
            <a:endParaRPr lang="it-IT" sz="1200" b="0" baseline="30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79940" name="CasellaDiTesto 43"/>
          <p:cNvSpPr txBox="1">
            <a:spLocks noChangeArrowheads="1"/>
          </p:cNvSpPr>
          <p:nvPr/>
        </p:nvSpPr>
        <p:spPr bwMode="auto">
          <a:xfrm>
            <a:off x="571500" y="1643063"/>
            <a:ext cx="3000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0">
                <a:latin typeface="Calibri" pitchFamily="34" charset="0"/>
              </a:rPr>
              <a:t>Excitations a</a:t>
            </a:r>
            <a:r>
              <a:rPr lang="it-IT" b="0" baseline="30000">
                <a:latin typeface="ZapfEllipt BT" pitchFamily="18" charset="0"/>
              </a:rPr>
              <a:t>†</a:t>
            </a:r>
            <a:r>
              <a:rPr lang="it-IT" b="0" baseline="-25000">
                <a:latin typeface="Calibri" pitchFamily="34" charset="0"/>
              </a:rPr>
              <a:t>n</a:t>
            </a:r>
            <a:r>
              <a:rPr lang="it-IT" b="0">
                <a:latin typeface="Calibri" pitchFamily="34" charset="0"/>
              </a:rPr>
              <a:t>a</a:t>
            </a:r>
            <a:r>
              <a:rPr lang="it-IT" b="0" baseline="-25000">
                <a:latin typeface="Calibri" pitchFamily="34" charset="0"/>
              </a:rPr>
              <a:t>p</a:t>
            </a:r>
            <a:r>
              <a:rPr lang="it-IT" b="0">
                <a:latin typeface="Calibri" pitchFamily="34" charset="0"/>
              </a:rPr>
              <a:t> on </a:t>
            </a:r>
            <a:r>
              <a:rPr lang="it-IT" b="0" baseline="30000">
                <a:latin typeface="Calibri" pitchFamily="34" charset="0"/>
              </a:rPr>
              <a:t>19</a:t>
            </a:r>
            <a:r>
              <a:rPr lang="it-IT" b="0">
                <a:latin typeface="Calibri" pitchFamily="34" charset="0"/>
              </a:rPr>
              <a:t>F</a:t>
            </a:r>
            <a:r>
              <a:rPr lang="it-IT" b="0" baseline="-25000">
                <a:latin typeface="Calibri" pitchFamily="34" charset="0"/>
              </a:rPr>
              <a:t>gs</a:t>
            </a:r>
          </a:p>
        </p:txBody>
      </p:sp>
      <p:graphicFrame>
        <p:nvGraphicFramePr>
          <p:cNvPr id="379941" name="Object 1"/>
          <p:cNvGraphicFramePr>
            <a:graphicFrameLocks noChangeAspect="1"/>
          </p:cNvGraphicFramePr>
          <p:nvPr/>
        </p:nvGraphicFramePr>
        <p:xfrm>
          <a:off x="500063" y="2071688"/>
          <a:ext cx="3952875" cy="642937"/>
        </p:xfrm>
        <a:graphic>
          <a:graphicData uri="http://schemas.openxmlformats.org/presentationml/2006/ole">
            <p:oleObj spid="_x0000_s294914" name="Equation" r:id="rId6" imgW="2654280" imgH="431640" progId="Equation.3">
              <p:embed/>
            </p:oleObj>
          </a:graphicData>
        </a:graphic>
      </p:graphicFrame>
      <p:sp>
        <p:nvSpPr>
          <p:cNvPr id="379942" name="Text Box 8"/>
          <p:cNvSpPr txBox="1">
            <a:spLocks noChangeArrowheads="1"/>
          </p:cNvSpPr>
          <p:nvPr/>
        </p:nvSpPr>
        <p:spPr bwMode="auto">
          <a:xfrm rot="-5400000">
            <a:off x="4526757" y="1759744"/>
            <a:ext cx="1066800" cy="2619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100" b="0">
                <a:latin typeface="Calibri" pitchFamily="34" charset="0"/>
              </a:rPr>
              <a:t>Counts</a:t>
            </a:r>
          </a:p>
        </p:txBody>
      </p:sp>
      <p:sp>
        <p:nvSpPr>
          <p:cNvPr id="379944" name="Rectangle 1026"/>
          <p:cNvSpPr>
            <a:spLocks noChangeArrowheads="1"/>
          </p:cNvSpPr>
          <p:nvPr/>
        </p:nvSpPr>
        <p:spPr bwMode="auto">
          <a:xfrm>
            <a:off x="0" y="152400"/>
            <a:ext cx="4572000" cy="8382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0" baseline="30000">
                <a:solidFill>
                  <a:schemeClr val="bg1"/>
                </a:solidFill>
              </a:rPr>
              <a:t>7</a:t>
            </a:r>
            <a:r>
              <a:rPr lang="en-US" sz="3200" b="0">
                <a:solidFill>
                  <a:schemeClr val="bg1"/>
                </a:solidFill>
              </a:rPr>
              <a:t>Be</a:t>
            </a:r>
            <a:r>
              <a:rPr lang="it-IT" sz="4000">
                <a:solidFill>
                  <a:schemeClr val="bg1"/>
                </a:solidFill>
              </a:rPr>
              <a:t> </a:t>
            </a:r>
            <a:r>
              <a:rPr lang="en-US" sz="3200" b="0">
                <a:solidFill>
                  <a:schemeClr val="bg1"/>
                </a:solidFill>
              </a:rPr>
              <a:t>energy spectra     </a:t>
            </a:r>
          </a:p>
        </p:txBody>
      </p:sp>
      <p:sp>
        <p:nvSpPr>
          <p:cNvPr id="44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7"/>
          <p:cNvGrpSpPr>
            <a:grpSpLocks/>
          </p:cNvGrpSpPr>
          <p:nvPr/>
        </p:nvGrpSpPr>
        <p:grpSpPr bwMode="auto">
          <a:xfrm>
            <a:off x="357188" y="3071813"/>
            <a:ext cx="2928937" cy="3643312"/>
            <a:chOff x="3788" y="639"/>
            <a:chExt cx="2372" cy="2610"/>
          </a:xfrm>
        </p:grpSpPr>
        <p:sp>
          <p:nvSpPr>
            <p:cNvPr id="381955" name="Text Box 45"/>
            <p:cNvSpPr txBox="1">
              <a:spLocks noChangeArrowheads="1"/>
            </p:cNvSpPr>
            <p:nvPr/>
          </p:nvSpPr>
          <p:spPr bwMode="auto">
            <a:xfrm>
              <a:off x="5148" y="1661"/>
              <a:ext cx="839" cy="2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it-IT" sz="1400">
                  <a:solidFill>
                    <a:srgbClr val="FF6600"/>
                  </a:solidFill>
                  <a:latin typeface="Calibri" pitchFamily="34" charset="0"/>
                </a:rPr>
                <a:t>(1d</a:t>
              </a:r>
              <a:r>
                <a:rPr lang="it-IT" sz="1400" baseline="-25000">
                  <a:solidFill>
                    <a:srgbClr val="FF6600"/>
                  </a:solidFill>
                  <a:latin typeface="Calibri" pitchFamily="34" charset="0"/>
                </a:rPr>
                <a:t>5/2</a:t>
              </a:r>
              <a:r>
                <a:rPr lang="it-IT" sz="1400">
                  <a:solidFill>
                    <a:srgbClr val="FF6600"/>
                  </a:solidFill>
                  <a:latin typeface="Calibri" pitchFamily="34" charset="0"/>
                </a:rPr>
                <a:t>)</a:t>
              </a:r>
              <a:r>
                <a:rPr lang="it-IT" sz="1400" baseline="30000">
                  <a:solidFill>
                    <a:srgbClr val="FF6600"/>
                  </a:solidFill>
                  <a:latin typeface="Calibri" pitchFamily="34" charset="0"/>
                </a:rPr>
                <a:t>3</a:t>
              </a:r>
            </a:p>
          </p:txBody>
        </p:sp>
        <p:grpSp>
          <p:nvGrpSpPr>
            <p:cNvPr id="3" name="Group 57"/>
            <p:cNvGrpSpPr>
              <a:grpSpLocks/>
            </p:cNvGrpSpPr>
            <p:nvPr/>
          </p:nvGrpSpPr>
          <p:grpSpPr bwMode="auto">
            <a:xfrm>
              <a:off x="3788" y="639"/>
              <a:ext cx="2372" cy="2610"/>
              <a:chOff x="3833" y="1074"/>
              <a:chExt cx="2372" cy="2610"/>
            </a:xfrm>
          </p:grpSpPr>
          <p:pic>
            <p:nvPicPr>
              <p:cNvPr id="381957" name="Picture 11" descr="19_08_199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8426" t="48267" r="34261" b="5359"/>
              <a:stretch>
                <a:fillRect/>
              </a:stretch>
            </p:blipFill>
            <p:spPr bwMode="auto">
              <a:xfrm>
                <a:off x="3833" y="1074"/>
                <a:ext cx="1382" cy="2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1958" name="Line 12"/>
              <p:cNvSpPr>
                <a:spLocks noChangeShapeType="1"/>
              </p:cNvSpPr>
              <p:nvPr/>
            </p:nvSpPr>
            <p:spPr bwMode="auto">
              <a:xfrm flipH="1">
                <a:off x="4921" y="3158"/>
                <a:ext cx="363" cy="136"/>
              </a:xfrm>
              <a:prstGeom prst="line">
                <a:avLst/>
              </a:prstGeom>
              <a:noFill/>
              <a:ln w="254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81959" name="Line 13"/>
              <p:cNvSpPr>
                <a:spLocks noChangeShapeType="1"/>
              </p:cNvSpPr>
              <p:nvPr/>
            </p:nvSpPr>
            <p:spPr bwMode="auto">
              <a:xfrm flipH="1">
                <a:off x="4921" y="2568"/>
                <a:ext cx="363" cy="136"/>
              </a:xfrm>
              <a:prstGeom prst="line">
                <a:avLst/>
              </a:prstGeom>
              <a:noFill/>
              <a:ln w="254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81960" name="Line 14"/>
              <p:cNvSpPr>
                <a:spLocks noChangeShapeType="1"/>
              </p:cNvSpPr>
              <p:nvPr/>
            </p:nvSpPr>
            <p:spPr bwMode="auto">
              <a:xfrm flipH="1">
                <a:off x="4921" y="1673"/>
                <a:ext cx="91" cy="33"/>
              </a:xfrm>
              <a:prstGeom prst="line">
                <a:avLst/>
              </a:prstGeom>
              <a:noFill/>
              <a:ln w="254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81961" name="Oval 17"/>
              <p:cNvSpPr>
                <a:spLocks noChangeArrowheads="1"/>
              </p:cNvSpPr>
              <p:nvPr/>
            </p:nvSpPr>
            <p:spPr bwMode="auto">
              <a:xfrm>
                <a:off x="3878" y="1570"/>
                <a:ext cx="317" cy="136"/>
              </a:xfrm>
              <a:prstGeom prst="ellipse">
                <a:avLst/>
              </a:prstGeom>
              <a:noFill/>
              <a:ln w="15875" algn="ctr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it-IT" b="0">
                  <a:latin typeface="Calibri" pitchFamily="34" charset="0"/>
                </a:endParaRPr>
              </a:p>
            </p:txBody>
          </p:sp>
          <p:sp>
            <p:nvSpPr>
              <p:cNvPr id="381962" name="Oval 18"/>
              <p:cNvSpPr>
                <a:spLocks noChangeArrowheads="1"/>
              </p:cNvSpPr>
              <p:nvPr/>
            </p:nvSpPr>
            <p:spPr bwMode="auto">
              <a:xfrm>
                <a:off x="3878" y="2568"/>
                <a:ext cx="317" cy="136"/>
              </a:xfrm>
              <a:prstGeom prst="ellipse">
                <a:avLst/>
              </a:prstGeom>
              <a:noFill/>
              <a:ln w="15875" algn="ctr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it-IT" b="0">
                  <a:latin typeface="Calibri" pitchFamily="34" charset="0"/>
                </a:endParaRPr>
              </a:p>
            </p:txBody>
          </p:sp>
          <p:sp>
            <p:nvSpPr>
              <p:cNvPr id="381963" name="Oval 21"/>
              <p:cNvSpPr>
                <a:spLocks noChangeArrowheads="1"/>
              </p:cNvSpPr>
              <p:nvPr/>
            </p:nvSpPr>
            <p:spPr bwMode="auto">
              <a:xfrm>
                <a:off x="3878" y="3249"/>
                <a:ext cx="317" cy="136"/>
              </a:xfrm>
              <a:prstGeom prst="ellipse">
                <a:avLst/>
              </a:prstGeom>
              <a:noFill/>
              <a:ln w="15875" algn="ctr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it-IT" b="0">
                  <a:latin typeface="Calibri" pitchFamily="34" charset="0"/>
                </a:endParaRPr>
              </a:p>
            </p:txBody>
          </p:sp>
          <p:sp>
            <p:nvSpPr>
              <p:cNvPr id="381964" name="Text Box 22"/>
              <p:cNvSpPr txBox="1">
                <a:spLocks noChangeArrowheads="1"/>
              </p:cNvSpPr>
              <p:nvPr/>
            </p:nvSpPr>
            <p:spPr bwMode="auto">
              <a:xfrm>
                <a:off x="3876" y="3240"/>
                <a:ext cx="280" cy="17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r>
                  <a:rPr lang="it-IT" sz="1200">
                    <a:latin typeface="Calibri" pitchFamily="34" charset="0"/>
                  </a:rPr>
                  <a:t>g.s.</a:t>
                </a:r>
              </a:p>
            </p:txBody>
          </p:sp>
          <p:sp>
            <p:nvSpPr>
              <p:cNvPr id="381965" name="Text Box 24"/>
              <p:cNvSpPr txBox="1">
                <a:spLocks noChangeArrowheads="1"/>
              </p:cNvSpPr>
              <p:nvPr/>
            </p:nvSpPr>
            <p:spPr bwMode="auto">
              <a:xfrm>
                <a:off x="5203" y="3102"/>
                <a:ext cx="771" cy="22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(1d</a:t>
                </a:r>
                <a:r>
                  <a:rPr lang="it-IT" sz="1400" baseline="-25000">
                    <a:solidFill>
                      <a:srgbClr val="FF6600"/>
                    </a:solidFill>
                    <a:latin typeface="Calibri" pitchFamily="34" charset="0"/>
                  </a:rPr>
                  <a:t>5/2</a:t>
                </a:r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)</a:t>
                </a:r>
                <a:r>
                  <a:rPr lang="it-IT" sz="1400" baseline="30000">
                    <a:solidFill>
                      <a:srgbClr val="FF6600"/>
                    </a:solidFill>
                    <a:latin typeface="Calibri" pitchFamily="34" charset="0"/>
                  </a:rPr>
                  <a:t>3</a:t>
                </a:r>
              </a:p>
            </p:txBody>
          </p:sp>
          <p:sp>
            <p:nvSpPr>
              <p:cNvPr id="381966" name="Text Box 25"/>
              <p:cNvSpPr txBox="1">
                <a:spLocks noChangeArrowheads="1"/>
              </p:cNvSpPr>
              <p:nvPr/>
            </p:nvSpPr>
            <p:spPr bwMode="auto">
              <a:xfrm>
                <a:off x="5242" y="2478"/>
                <a:ext cx="327" cy="19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r>
                  <a:rPr lang="it-IT" sz="1400">
                    <a:solidFill>
                      <a:srgbClr val="0066FF"/>
                    </a:solidFill>
                    <a:latin typeface="Calibri" pitchFamily="34" charset="0"/>
                  </a:rPr>
                  <a:t>2s</a:t>
                </a:r>
                <a:r>
                  <a:rPr lang="it-IT" sz="1400" baseline="-25000">
                    <a:solidFill>
                      <a:srgbClr val="0066FF"/>
                    </a:solidFill>
                    <a:latin typeface="Calibri" pitchFamily="34" charset="0"/>
                  </a:rPr>
                  <a:t>1/2</a:t>
                </a:r>
              </a:p>
            </p:txBody>
          </p:sp>
          <p:sp>
            <p:nvSpPr>
              <p:cNvPr id="381967" name="Text Box 26"/>
              <p:cNvSpPr txBox="1">
                <a:spLocks noChangeArrowheads="1"/>
              </p:cNvSpPr>
              <p:nvPr/>
            </p:nvSpPr>
            <p:spPr bwMode="auto">
              <a:xfrm>
                <a:off x="4921" y="1528"/>
                <a:ext cx="1284" cy="31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r>
                  <a:rPr lang="it-IT" sz="1400">
                    <a:solidFill>
                      <a:srgbClr val="0066FF"/>
                    </a:solidFill>
                    <a:latin typeface="Calibri" pitchFamily="34" charset="0"/>
                  </a:rPr>
                  <a:t>(1p</a:t>
                </a:r>
                <a:r>
                  <a:rPr lang="it-IT" sz="1400" baseline="-25000">
                    <a:solidFill>
                      <a:srgbClr val="0066FF"/>
                    </a:solidFill>
                    <a:latin typeface="Calibri" pitchFamily="34" charset="0"/>
                  </a:rPr>
                  <a:t>1/2</a:t>
                </a:r>
                <a:r>
                  <a:rPr lang="it-IT" sz="1400">
                    <a:solidFill>
                      <a:srgbClr val="0066FF"/>
                    </a:solidFill>
                    <a:latin typeface="Calibri" pitchFamily="34" charset="0"/>
                  </a:rPr>
                  <a:t>)</a:t>
                </a:r>
                <a:r>
                  <a:rPr lang="it-IT" sz="1400" baseline="30000">
                    <a:solidFill>
                      <a:srgbClr val="0066FF"/>
                    </a:solidFill>
                    <a:latin typeface="Calibri" pitchFamily="34" charset="0"/>
                  </a:rPr>
                  <a:t>-1</a:t>
                </a:r>
                <a:r>
                  <a:rPr lang="it-IT" sz="1400">
                    <a:solidFill>
                      <a:srgbClr val="0066FF"/>
                    </a:solidFill>
                    <a:latin typeface="Calibri" pitchFamily="34" charset="0"/>
                  </a:rPr>
                  <a:t>(1d</a:t>
                </a:r>
                <a:r>
                  <a:rPr lang="it-IT" sz="1400" baseline="-25000">
                    <a:solidFill>
                      <a:srgbClr val="0066FF"/>
                    </a:solidFill>
                    <a:latin typeface="Calibri" pitchFamily="34" charset="0"/>
                  </a:rPr>
                  <a:t>5/2</a:t>
                </a:r>
                <a:r>
                  <a:rPr lang="it-IT" sz="1400">
                    <a:solidFill>
                      <a:srgbClr val="0066FF"/>
                    </a:solidFill>
                    <a:latin typeface="Calibri" pitchFamily="34" charset="0"/>
                  </a:rPr>
                  <a:t>)</a:t>
                </a:r>
                <a:r>
                  <a:rPr lang="it-IT" sz="1400" baseline="30000">
                    <a:solidFill>
                      <a:srgbClr val="0066FF"/>
                    </a:solidFill>
                    <a:latin typeface="Calibri" pitchFamily="34" charset="0"/>
                  </a:rPr>
                  <a:t>4</a:t>
                </a:r>
              </a:p>
              <a:p>
                <a:endParaRPr lang="it-IT" sz="1200" baseline="30000">
                  <a:solidFill>
                    <a:srgbClr val="0066FF"/>
                  </a:solidFill>
                  <a:latin typeface="Calibri" pitchFamily="34" charset="0"/>
                </a:endParaRPr>
              </a:p>
            </p:txBody>
          </p:sp>
          <p:sp>
            <p:nvSpPr>
              <p:cNvPr id="381968" name="Line 36"/>
              <p:cNvSpPr>
                <a:spLocks noChangeShapeType="1"/>
              </p:cNvSpPr>
              <p:nvPr/>
            </p:nvSpPr>
            <p:spPr bwMode="auto">
              <a:xfrm flipH="1">
                <a:off x="4921" y="3067"/>
                <a:ext cx="363" cy="182"/>
              </a:xfrm>
              <a:prstGeom prst="line">
                <a:avLst/>
              </a:prstGeom>
              <a:noFill/>
              <a:ln w="254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81969" name="Line 37"/>
              <p:cNvSpPr>
                <a:spLocks noChangeShapeType="1"/>
              </p:cNvSpPr>
              <p:nvPr/>
            </p:nvSpPr>
            <p:spPr bwMode="auto">
              <a:xfrm flipH="1">
                <a:off x="4921" y="2069"/>
                <a:ext cx="182" cy="91"/>
              </a:xfrm>
              <a:prstGeom prst="line">
                <a:avLst/>
              </a:prstGeom>
              <a:noFill/>
              <a:ln w="254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81970" name="Oval 38"/>
              <p:cNvSpPr>
                <a:spLocks noChangeArrowheads="1"/>
              </p:cNvSpPr>
              <p:nvPr/>
            </p:nvSpPr>
            <p:spPr bwMode="auto">
              <a:xfrm>
                <a:off x="3878" y="3131"/>
                <a:ext cx="317" cy="136"/>
              </a:xfrm>
              <a:prstGeom prst="ellipse">
                <a:avLst/>
              </a:prstGeom>
              <a:noFill/>
              <a:ln w="15875" algn="ctr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it-IT" b="0">
                  <a:latin typeface="Calibri" pitchFamily="34" charset="0"/>
                </a:endParaRPr>
              </a:p>
            </p:txBody>
          </p:sp>
          <p:sp>
            <p:nvSpPr>
              <p:cNvPr id="381971" name="Line 39"/>
              <p:cNvSpPr>
                <a:spLocks noChangeShapeType="1"/>
              </p:cNvSpPr>
              <p:nvPr/>
            </p:nvSpPr>
            <p:spPr bwMode="auto">
              <a:xfrm flipH="1">
                <a:off x="4921" y="2205"/>
                <a:ext cx="363" cy="136"/>
              </a:xfrm>
              <a:prstGeom prst="line">
                <a:avLst/>
              </a:prstGeom>
              <a:noFill/>
              <a:ln w="254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81972" name="Oval 40"/>
              <p:cNvSpPr>
                <a:spLocks noChangeArrowheads="1"/>
              </p:cNvSpPr>
              <p:nvPr/>
            </p:nvSpPr>
            <p:spPr bwMode="auto">
              <a:xfrm>
                <a:off x="3878" y="2205"/>
                <a:ext cx="317" cy="136"/>
              </a:xfrm>
              <a:prstGeom prst="ellipse">
                <a:avLst/>
              </a:prstGeom>
              <a:noFill/>
              <a:ln w="15875" algn="ctr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it-IT" b="0">
                  <a:latin typeface="Calibri" pitchFamily="34" charset="0"/>
                </a:endParaRPr>
              </a:p>
            </p:txBody>
          </p:sp>
          <p:sp>
            <p:nvSpPr>
              <p:cNvPr id="381973" name="Oval 41"/>
              <p:cNvSpPr>
                <a:spLocks noChangeArrowheads="1"/>
              </p:cNvSpPr>
              <p:nvPr/>
            </p:nvSpPr>
            <p:spPr bwMode="auto">
              <a:xfrm>
                <a:off x="3878" y="2069"/>
                <a:ext cx="317" cy="136"/>
              </a:xfrm>
              <a:prstGeom prst="ellipse">
                <a:avLst/>
              </a:prstGeom>
              <a:noFill/>
              <a:ln w="15875" algn="ctr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it-IT" b="0">
                  <a:latin typeface="Calibri" pitchFamily="34" charset="0"/>
                </a:endParaRPr>
              </a:p>
            </p:txBody>
          </p:sp>
          <p:sp>
            <p:nvSpPr>
              <p:cNvPr id="381974" name="Text Box 44"/>
              <p:cNvSpPr txBox="1">
                <a:spLocks noChangeArrowheads="1"/>
              </p:cNvSpPr>
              <p:nvPr/>
            </p:nvSpPr>
            <p:spPr bwMode="auto">
              <a:xfrm>
                <a:off x="5193" y="2966"/>
                <a:ext cx="781" cy="22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(1d</a:t>
                </a:r>
                <a:r>
                  <a:rPr lang="it-IT" sz="1400" baseline="-25000">
                    <a:solidFill>
                      <a:srgbClr val="FF6600"/>
                    </a:solidFill>
                    <a:latin typeface="Calibri" pitchFamily="34" charset="0"/>
                  </a:rPr>
                  <a:t>5/2</a:t>
                </a:r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)</a:t>
                </a:r>
                <a:r>
                  <a:rPr lang="it-IT" sz="1400" baseline="30000">
                    <a:solidFill>
                      <a:srgbClr val="FF6600"/>
                    </a:solidFill>
                    <a:latin typeface="Calibri" pitchFamily="34" charset="0"/>
                  </a:rPr>
                  <a:t>3</a:t>
                </a:r>
              </a:p>
            </p:txBody>
          </p:sp>
          <p:sp>
            <p:nvSpPr>
              <p:cNvPr id="381975" name="Text Box 48"/>
              <p:cNvSpPr txBox="1">
                <a:spLocks noChangeArrowheads="1"/>
              </p:cNvSpPr>
              <p:nvPr/>
            </p:nvSpPr>
            <p:spPr bwMode="auto">
              <a:xfrm>
                <a:off x="5012" y="1888"/>
                <a:ext cx="1077" cy="22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(1d</a:t>
                </a:r>
                <a:r>
                  <a:rPr lang="it-IT" sz="1400" baseline="-25000">
                    <a:solidFill>
                      <a:srgbClr val="FF6600"/>
                    </a:solidFill>
                    <a:latin typeface="Calibri" pitchFamily="34" charset="0"/>
                  </a:rPr>
                  <a:t>5/2</a:t>
                </a:r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)</a:t>
                </a:r>
                <a:r>
                  <a:rPr lang="it-IT" sz="1400" baseline="30000">
                    <a:solidFill>
                      <a:srgbClr val="FF6600"/>
                    </a:solidFill>
                    <a:latin typeface="Calibri" pitchFamily="34" charset="0"/>
                  </a:rPr>
                  <a:t>2</a:t>
                </a:r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(1d</a:t>
                </a:r>
                <a:r>
                  <a:rPr lang="it-IT" sz="1400" baseline="-25000">
                    <a:solidFill>
                      <a:srgbClr val="FF6600"/>
                    </a:solidFill>
                    <a:latin typeface="Calibri" pitchFamily="34" charset="0"/>
                  </a:rPr>
                  <a:t>3/2</a:t>
                </a:r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)</a:t>
                </a:r>
                <a:endParaRPr lang="it-IT" sz="1400" baseline="30000">
                  <a:solidFill>
                    <a:srgbClr val="FF6600"/>
                  </a:solidFill>
                  <a:latin typeface="Calibri" pitchFamily="34" charset="0"/>
                </a:endParaRPr>
              </a:p>
            </p:txBody>
          </p:sp>
          <p:sp>
            <p:nvSpPr>
              <p:cNvPr id="381976" name="Text Box 54"/>
              <p:cNvSpPr txBox="1">
                <a:spLocks noChangeArrowheads="1"/>
              </p:cNvSpPr>
              <p:nvPr/>
            </p:nvSpPr>
            <p:spPr bwMode="auto">
              <a:xfrm>
                <a:off x="5035" y="1207"/>
                <a:ext cx="1054" cy="22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(1d</a:t>
                </a:r>
                <a:r>
                  <a:rPr lang="it-IT" sz="1400" baseline="-25000">
                    <a:solidFill>
                      <a:srgbClr val="FF6600"/>
                    </a:solidFill>
                    <a:latin typeface="Calibri" pitchFamily="34" charset="0"/>
                  </a:rPr>
                  <a:t>5/2</a:t>
                </a:r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)</a:t>
                </a:r>
                <a:r>
                  <a:rPr lang="it-IT" sz="1400" baseline="30000">
                    <a:solidFill>
                      <a:srgbClr val="FF6600"/>
                    </a:solidFill>
                    <a:latin typeface="Calibri" pitchFamily="34" charset="0"/>
                  </a:rPr>
                  <a:t>2</a:t>
                </a:r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(2s</a:t>
                </a:r>
                <a:r>
                  <a:rPr lang="it-IT" sz="1400" baseline="-25000">
                    <a:solidFill>
                      <a:srgbClr val="FF6600"/>
                    </a:solidFill>
                    <a:latin typeface="Calibri" pitchFamily="34" charset="0"/>
                  </a:rPr>
                  <a:t>1/2</a:t>
                </a:r>
                <a:r>
                  <a:rPr lang="it-IT" sz="1400">
                    <a:solidFill>
                      <a:srgbClr val="FF6600"/>
                    </a:solidFill>
                    <a:latin typeface="Calibri" pitchFamily="34" charset="0"/>
                  </a:rPr>
                  <a:t>)</a:t>
                </a:r>
                <a:endParaRPr lang="it-IT" sz="1400" baseline="30000">
                  <a:solidFill>
                    <a:srgbClr val="FF6600"/>
                  </a:solidFill>
                  <a:latin typeface="Calibri" pitchFamily="34" charset="0"/>
                </a:endParaRPr>
              </a:p>
            </p:txBody>
          </p:sp>
          <p:sp>
            <p:nvSpPr>
              <p:cNvPr id="381977" name="Line 55"/>
              <p:cNvSpPr>
                <a:spLocks noChangeShapeType="1"/>
              </p:cNvSpPr>
              <p:nvPr/>
            </p:nvSpPr>
            <p:spPr bwMode="auto">
              <a:xfrm flipH="1">
                <a:off x="4921" y="1298"/>
                <a:ext cx="182" cy="91"/>
              </a:xfrm>
              <a:prstGeom prst="line">
                <a:avLst/>
              </a:prstGeom>
              <a:noFill/>
              <a:ln w="254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81978" name="Oval 56"/>
              <p:cNvSpPr>
                <a:spLocks noChangeArrowheads="1"/>
              </p:cNvSpPr>
              <p:nvPr/>
            </p:nvSpPr>
            <p:spPr bwMode="auto">
              <a:xfrm>
                <a:off x="4060" y="1298"/>
                <a:ext cx="317" cy="136"/>
              </a:xfrm>
              <a:prstGeom prst="ellipse">
                <a:avLst/>
              </a:prstGeom>
              <a:noFill/>
              <a:ln w="15875" algn="ctr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it-IT" b="0">
                  <a:latin typeface="Calibri" pitchFamily="34" charset="0"/>
                </a:endParaRPr>
              </a:p>
            </p:txBody>
          </p:sp>
        </p:grpSp>
      </p:grpSp>
      <p:grpSp>
        <p:nvGrpSpPr>
          <p:cNvPr id="4" name="Gruppo 54"/>
          <p:cNvGrpSpPr>
            <a:grpSpLocks/>
          </p:cNvGrpSpPr>
          <p:nvPr/>
        </p:nvGrpSpPr>
        <p:grpSpPr bwMode="auto">
          <a:xfrm>
            <a:off x="3357563" y="1285875"/>
            <a:ext cx="4929187" cy="4941888"/>
            <a:chOff x="3357554" y="1285860"/>
            <a:chExt cx="4929222" cy="4941364"/>
          </a:xfrm>
        </p:grpSpPr>
        <p:grpSp>
          <p:nvGrpSpPr>
            <p:cNvPr id="7" name="Gruppo 53"/>
            <p:cNvGrpSpPr>
              <a:grpSpLocks/>
            </p:cNvGrpSpPr>
            <p:nvPr/>
          </p:nvGrpSpPr>
          <p:grpSpPr bwMode="auto">
            <a:xfrm>
              <a:off x="3357554" y="1285860"/>
              <a:ext cx="4929222" cy="4941364"/>
              <a:chOff x="220638" y="1857364"/>
              <a:chExt cx="4352950" cy="4941364"/>
            </a:xfrm>
          </p:grpSpPr>
          <p:grpSp>
            <p:nvGrpSpPr>
              <p:cNvPr id="8" name="Gruppo 51"/>
              <p:cNvGrpSpPr>
                <a:grpSpLocks/>
              </p:cNvGrpSpPr>
              <p:nvPr/>
            </p:nvGrpSpPr>
            <p:grpSpPr bwMode="auto">
              <a:xfrm>
                <a:off x="428596" y="1857364"/>
                <a:ext cx="4144992" cy="4643470"/>
                <a:chOff x="428596" y="1857364"/>
                <a:chExt cx="4144992" cy="4643470"/>
              </a:xfrm>
            </p:grpSpPr>
            <p:pic>
              <p:nvPicPr>
                <p:cNvPr id="381982" name="Immagine 3" descr="ecc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 l="5515" t="16573" r="52385" b="21875"/>
                <a:stretch>
                  <a:fillRect/>
                </a:stretch>
              </p:blipFill>
              <p:spPr bwMode="auto">
                <a:xfrm>
                  <a:off x="428596" y="1857364"/>
                  <a:ext cx="4143404" cy="46434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51" name="Connettore 1 50"/>
                <p:cNvCxnSpPr/>
                <p:nvPr/>
              </p:nvCxnSpPr>
              <p:spPr>
                <a:xfrm rot="5400000">
                  <a:off x="2464911" y="4120198"/>
                  <a:ext cx="4215953" cy="1401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uppo 52"/>
              <p:cNvGrpSpPr>
                <a:grpSpLocks/>
              </p:cNvGrpSpPr>
              <p:nvPr/>
            </p:nvGrpSpPr>
            <p:grpSpPr bwMode="auto">
              <a:xfrm>
                <a:off x="220638" y="2000240"/>
                <a:ext cx="4351362" cy="4798488"/>
                <a:chOff x="220638" y="2000240"/>
                <a:chExt cx="4351362" cy="4798488"/>
              </a:xfrm>
            </p:grpSpPr>
            <p:sp>
              <p:nvSpPr>
                <p:cNvPr id="5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357592" y="2838335"/>
                  <a:ext cx="772456" cy="233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 err="1">
                      <a:latin typeface="+mj-lt"/>
                    </a:rPr>
                    <a:t>g.s.</a:t>
                  </a:r>
                  <a:r>
                    <a:rPr lang="it-IT" sz="1200" dirty="0">
                      <a:latin typeface="+mj-lt"/>
                    </a:rPr>
                    <a:t> + 0.096</a:t>
                  </a:r>
                </a:p>
              </p:txBody>
            </p:sp>
            <p:sp>
              <p:nvSpPr>
                <p:cNvPr id="6" name="Text Box 9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201013" y="3942891"/>
                  <a:ext cx="1312724" cy="2845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(</a:t>
                  </a:r>
                  <a:r>
                    <a:rPr lang="it-IT" sz="1200" dirty="0" err="1">
                      <a:latin typeface="+mj-lt"/>
                    </a:rPr>
                    <a:t>g.s.</a:t>
                  </a:r>
                  <a:r>
                    <a:rPr lang="it-IT" sz="1200" dirty="0">
                      <a:latin typeface="+mj-lt"/>
                    </a:rPr>
                    <a:t> + 0.096)*</a:t>
                  </a:r>
                </a:p>
              </p:txBody>
            </p:sp>
            <p:cxnSp>
              <p:nvCxnSpPr>
                <p:cNvPr id="9" name="Connettore 2 8"/>
                <p:cNvCxnSpPr/>
                <p:nvPr/>
              </p:nvCxnSpPr>
              <p:spPr>
                <a:xfrm rot="5400000">
                  <a:off x="2111325" y="5571020"/>
                  <a:ext cx="428580" cy="140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Connettore 2 9"/>
                <p:cNvCxnSpPr/>
                <p:nvPr/>
              </p:nvCxnSpPr>
              <p:spPr>
                <a:xfrm rot="5400000">
                  <a:off x="2318108" y="5641748"/>
                  <a:ext cx="428580" cy="280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164083" y="4935065"/>
                  <a:ext cx="425405" cy="2859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1.47 </a:t>
                  </a:r>
                </a:p>
              </p:txBody>
            </p:sp>
            <p:sp>
              <p:nvSpPr>
                <p:cNvPr id="12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146874" y="4842535"/>
                  <a:ext cx="792078" cy="2789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1.47 *</a:t>
                  </a:r>
                </a:p>
              </p:txBody>
            </p:sp>
            <p:cxnSp>
              <p:nvCxnSpPr>
                <p:cNvPr id="13" name="Connettore 2 12"/>
                <p:cNvCxnSpPr/>
                <p:nvPr/>
              </p:nvCxnSpPr>
              <p:spPr>
                <a:xfrm rot="5400000">
                  <a:off x="2527695" y="5507527"/>
                  <a:ext cx="428580" cy="14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374685" y="4681329"/>
                  <a:ext cx="792078" cy="2775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2.37</a:t>
                  </a:r>
                </a:p>
              </p:txBody>
            </p:sp>
            <p:cxnSp>
              <p:nvCxnSpPr>
                <p:cNvPr id="15" name="Connettore 2 14"/>
                <p:cNvCxnSpPr/>
                <p:nvPr/>
              </p:nvCxnSpPr>
              <p:spPr>
                <a:xfrm rot="5400000">
                  <a:off x="2754805" y="5345619"/>
                  <a:ext cx="428580" cy="14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530365" y="4460690"/>
                  <a:ext cx="934938" cy="2775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2.37* + 2.78</a:t>
                  </a:r>
                </a:p>
              </p:txBody>
            </p:sp>
            <p:cxnSp>
              <p:nvCxnSpPr>
                <p:cNvPr id="17" name="Connettore 2 16"/>
                <p:cNvCxnSpPr/>
                <p:nvPr/>
              </p:nvCxnSpPr>
              <p:spPr>
                <a:xfrm rot="5400000">
                  <a:off x="3713716" y="3928131"/>
                  <a:ext cx="428580" cy="14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583136" y="3108284"/>
                  <a:ext cx="792079" cy="2775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4.70</a:t>
                  </a:r>
                </a:p>
              </p:txBody>
            </p:sp>
            <p:cxnSp>
              <p:nvCxnSpPr>
                <p:cNvPr id="19" name="Connettore 2 18"/>
                <p:cNvCxnSpPr/>
                <p:nvPr/>
              </p:nvCxnSpPr>
              <p:spPr>
                <a:xfrm rot="5400000">
                  <a:off x="2967896" y="5498003"/>
                  <a:ext cx="428580" cy="14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743457" y="4613074"/>
                  <a:ext cx="934938" cy="2775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3.15  + 3.23</a:t>
                  </a:r>
                </a:p>
              </p:txBody>
            </p:sp>
            <p:cxnSp>
              <p:nvCxnSpPr>
                <p:cNvPr id="21" name="Connettore 2 20"/>
                <p:cNvCxnSpPr/>
                <p:nvPr/>
              </p:nvCxnSpPr>
              <p:spPr>
                <a:xfrm rot="5400000">
                  <a:off x="3332395" y="5428160"/>
                  <a:ext cx="428580" cy="14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107955" y="4543231"/>
                  <a:ext cx="934938" cy="2775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3.94</a:t>
                  </a:r>
                </a:p>
              </p:txBody>
            </p:sp>
            <p:cxnSp>
              <p:nvCxnSpPr>
                <p:cNvPr id="23" name="Connettore 2 22"/>
                <p:cNvCxnSpPr/>
                <p:nvPr/>
              </p:nvCxnSpPr>
              <p:spPr>
                <a:xfrm rot="5400000">
                  <a:off x="3546887" y="5142440"/>
                  <a:ext cx="428580" cy="140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 Box 1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322448" y="4257512"/>
                  <a:ext cx="934938" cy="2775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1200" dirty="0">
                      <a:latin typeface="+mj-lt"/>
                    </a:rPr>
                    <a:t>3.94*</a:t>
                  </a:r>
                </a:p>
              </p:txBody>
            </p:sp>
            <p:sp>
              <p:nvSpPr>
                <p:cNvPr id="382003" name="CasellaDiTesto 36"/>
                <p:cNvSpPr txBox="1">
                  <a:spLocks noChangeArrowheads="1"/>
                </p:cNvSpPr>
                <p:nvPr/>
              </p:nvSpPr>
              <p:spPr bwMode="auto">
                <a:xfrm>
                  <a:off x="1071538" y="6429396"/>
                  <a:ext cx="350046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b="0" baseline="30000">
                      <a:latin typeface="Calibri" pitchFamily="34" charset="0"/>
                    </a:rPr>
                    <a:t>19</a:t>
                  </a:r>
                  <a:r>
                    <a:rPr lang="it-IT" b="0">
                      <a:latin typeface="Calibri" pitchFamily="34" charset="0"/>
                    </a:rPr>
                    <a:t>O excitation energy [MeV]</a:t>
                  </a:r>
                </a:p>
              </p:txBody>
            </p:sp>
            <p:sp>
              <p:nvSpPr>
                <p:cNvPr id="382004" name="CasellaDiTesto 3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-1702117" y="3922995"/>
                  <a:ext cx="421484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b="0">
                      <a:latin typeface="Calibri" pitchFamily="34" charset="0"/>
                    </a:rPr>
                    <a:t>counts</a:t>
                  </a:r>
                </a:p>
              </p:txBody>
            </p:sp>
          </p:grpSp>
        </p:grpSp>
        <p:sp>
          <p:nvSpPr>
            <p:cNvPr id="382005" name="Text Box 46"/>
            <p:cNvSpPr txBox="1">
              <a:spLocks noChangeArrowheads="1"/>
            </p:cNvSpPr>
            <p:nvPr/>
          </p:nvSpPr>
          <p:spPr bwMode="auto">
            <a:xfrm>
              <a:off x="6057938" y="1500174"/>
              <a:ext cx="2157400" cy="10080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it-IT" sz="2000" baseline="30000">
                  <a:solidFill>
                    <a:srgbClr val="C00000"/>
                  </a:solidFill>
                  <a:latin typeface="Times New Roman" pitchFamily="18" charset="0"/>
                </a:rPr>
                <a:t>19</a:t>
              </a:r>
              <a:r>
                <a:rPr lang="it-IT" sz="2000" i="1">
                  <a:solidFill>
                    <a:srgbClr val="C00000"/>
                  </a:solidFill>
                  <a:latin typeface="Times New Roman" pitchFamily="18" charset="0"/>
                </a:rPr>
                <a:t>F</a:t>
              </a:r>
              <a:r>
                <a:rPr lang="it-IT" sz="2000">
                  <a:solidFill>
                    <a:srgbClr val="C00000"/>
                  </a:solidFill>
                  <a:latin typeface="Times New Roman" pitchFamily="18" charset="0"/>
                </a:rPr>
                <a:t>(</a:t>
              </a:r>
              <a:r>
                <a:rPr lang="it-IT" sz="2000" baseline="30000">
                  <a:solidFill>
                    <a:srgbClr val="C00000"/>
                  </a:solidFill>
                  <a:latin typeface="Times New Roman" pitchFamily="18" charset="0"/>
                </a:rPr>
                <a:t>7</a:t>
              </a:r>
              <a:r>
                <a:rPr lang="it-IT" sz="2000" i="1">
                  <a:solidFill>
                    <a:srgbClr val="C00000"/>
                  </a:solidFill>
                  <a:latin typeface="Times New Roman" pitchFamily="18" charset="0"/>
                </a:rPr>
                <a:t>Li</a:t>
              </a:r>
              <a:r>
                <a:rPr lang="it-IT" sz="2000">
                  <a:solidFill>
                    <a:srgbClr val="C00000"/>
                  </a:solidFill>
                  <a:latin typeface="Times New Roman" pitchFamily="18" charset="0"/>
                </a:rPr>
                <a:t>,</a:t>
              </a:r>
              <a:r>
                <a:rPr lang="it-IT" sz="2000" baseline="30000">
                  <a:solidFill>
                    <a:srgbClr val="C00000"/>
                  </a:solidFill>
                  <a:latin typeface="Times New Roman" pitchFamily="18" charset="0"/>
                </a:rPr>
                <a:t>7</a:t>
              </a:r>
              <a:r>
                <a:rPr lang="it-IT" sz="2000" i="1">
                  <a:solidFill>
                    <a:srgbClr val="C00000"/>
                  </a:solidFill>
                  <a:latin typeface="Times New Roman" pitchFamily="18" charset="0"/>
                </a:rPr>
                <a:t>Be</a:t>
              </a:r>
              <a:r>
                <a:rPr lang="it-IT" sz="2000">
                  <a:solidFill>
                    <a:srgbClr val="C00000"/>
                  </a:solidFill>
                  <a:latin typeface="Times New Roman" pitchFamily="18" charset="0"/>
                </a:rPr>
                <a:t>)</a:t>
              </a:r>
              <a:r>
                <a:rPr lang="it-IT" sz="2000" baseline="30000">
                  <a:solidFill>
                    <a:srgbClr val="C00000"/>
                  </a:solidFill>
                  <a:latin typeface="Times New Roman" pitchFamily="18" charset="0"/>
                </a:rPr>
                <a:t>19</a:t>
              </a:r>
              <a:r>
                <a:rPr lang="it-IT" sz="2000" i="1">
                  <a:solidFill>
                    <a:srgbClr val="C00000"/>
                  </a:solidFill>
                  <a:latin typeface="Times New Roman" pitchFamily="18" charset="0"/>
                </a:rPr>
                <a:t>O    </a:t>
              </a:r>
            </a:p>
            <a:p>
              <a:r>
                <a:rPr lang="it-IT" sz="2000" i="1">
                  <a:solidFill>
                    <a:srgbClr val="C00000"/>
                  </a:solidFill>
                  <a:latin typeface="Times New Roman" pitchFamily="18" charset="0"/>
                </a:rPr>
                <a:t>E</a:t>
              </a:r>
              <a:r>
                <a:rPr lang="it-IT" sz="2000" i="1" baseline="-25000">
                  <a:solidFill>
                    <a:srgbClr val="C00000"/>
                  </a:solidFill>
                  <a:latin typeface="Times New Roman" pitchFamily="18" charset="0"/>
                </a:rPr>
                <a:t>inc</a:t>
              </a:r>
              <a:r>
                <a:rPr lang="it-IT" sz="2000">
                  <a:solidFill>
                    <a:srgbClr val="C00000"/>
                  </a:solidFill>
                  <a:latin typeface="Times New Roman" pitchFamily="18" charset="0"/>
                </a:rPr>
                <a:t> = 52.2 </a:t>
              </a:r>
              <a:r>
                <a:rPr lang="it-IT" sz="2000" i="1">
                  <a:solidFill>
                    <a:srgbClr val="C00000"/>
                  </a:solidFill>
                  <a:latin typeface="Times New Roman" pitchFamily="18" charset="0"/>
                </a:rPr>
                <a:t>MeV</a:t>
              </a:r>
              <a:endParaRPr lang="it-IT" sz="2000">
                <a:solidFill>
                  <a:srgbClr val="C00000"/>
                </a:solidFill>
                <a:latin typeface="Times New Roman" pitchFamily="18" charset="0"/>
              </a:endParaRPr>
            </a:p>
            <a:p>
              <a:r>
                <a:rPr lang="it-IT" sz="2000">
                  <a:solidFill>
                    <a:srgbClr val="C00000"/>
                  </a:solidFill>
                  <a:latin typeface="Times New Roman" pitchFamily="18" charset="0"/>
                </a:rPr>
                <a:t>9.5° &lt; </a:t>
              </a:r>
              <a:r>
                <a:rPr lang="it-IT" sz="2000" i="1">
                  <a:solidFill>
                    <a:srgbClr val="C00000"/>
                  </a:solidFill>
                  <a:latin typeface="Times New Roman" pitchFamily="18" charset="0"/>
                  <a:sym typeface="Symbol" pitchFamily="18" charset="2"/>
                </a:rPr>
                <a:t></a:t>
              </a:r>
              <a:r>
                <a:rPr lang="it-IT" sz="2000" i="1" baseline="-25000">
                  <a:solidFill>
                    <a:srgbClr val="C00000"/>
                  </a:solidFill>
                  <a:latin typeface="Times New Roman" pitchFamily="18" charset="0"/>
                </a:rPr>
                <a:t>lab</a:t>
              </a:r>
              <a:r>
                <a:rPr lang="it-IT" sz="2000">
                  <a:solidFill>
                    <a:srgbClr val="C00000"/>
                  </a:solidFill>
                  <a:latin typeface="Times New Roman" pitchFamily="18" charset="0"/>
                </a:rPr>
                <a:t> &lt; 13.5°</a:t>
              </a:r>
            </a:p>
          </p:txBody>
        </p:sp>
        <p:sp>
          <p:nvSpPr>
            <p:cNvPr id="63" name="Ovale 62"/>
            <p:cNvSpPr/>
            <p:nvPr/>
          </p:nvSpPr>
          <p:spPr>
            <a:xfrm>
              <a:off x="5643570" y="4214487"/>
              <a:ext cx="214314" cy="64286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b="0"/>
            </a:p>
          </p:txBody>
        </p:sp>
      </p:grpSp>
      <p:sp>
        <p:nvSpPr>
          <p:cNvPr id="382008" name="Rectangle 1026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0">
                <a:solidFill>
                  <a:schemeClr val="bg1"/>
                </a:solidFill>
              </a:rPr>
              <a:t> </a:t>
            </a:r>
            <a:r>
              <a:rPr lang="it-IT" sz="4000" baseline="30000">
                <a:solidFill>
                  <a:schemeClr val="bg1"/>
                </a:solidFill>
              </a:rPr>
              <a:t>19</a:t>
            </a:r>
            <a:r>
              <a:rPr lang="it-IT" sz="4000">
                <a:solidFill>
                  <a:schemeClr val="bg1"/>
                </a:solidFill>
              </a:rPr>
              <a:t>O</a:t>
            </a:r>
            <a:r>
              <a:rPr lang="en-US" sz="3200" b="0">
                <a:solidFill>
                  <a:schemeClr val="bg1"/>
                </a:solidFill>
              </a:rPr>
              <a:t> Excitation energy spectra     </a:t>
            </a:r>
          </a:p>
        </p:txBody>
      </p:sp>
      <p:sp>
        <p:nvSpPr>
          <p:cNvPr id="57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43600" y="1447800"/>
            <a:ext cx="2971800" cy="685800"/>
          </a:xfrm>
        </p:spPr>
        <p:txBody>
          <a:bodyPr/>
          <a:lstStyle/>
          <a:p>
            <a:r>
              <a:rPr lang="it-IT" sz="3600" b="1">
                <a:solidFill>
                  <a:srgbClr val="C00000"/>
                </a:solidFill>
              </a:rPr>
              <a:t> </a:t>
            </a:r>
            <a:r>
              <a:rPr lang="it-IT" sz="2800" b="1" baseline="30000">
                <a:solidFill>
                  <a:srgbClr val="C00000"/>
                </a:solidFill>
              </a:rPr>
              <a:t>19</a:t>
            </a:r>
            <a:r>
              <a:rPr lang="it-IT" sz="2800" b="1">
                <a:solidFill>
                  <a:srgbClr val="C00000"/>
                </a:solidFill>
              </a:rPr>
              <a:t>O</a:t>
            </a:r>
            <a:r>
              <a:rPr lang="it-IT" sz="2800" b="1" baseline="-25000">
                <a:solidFill>
                  <a:srgbClr val="C00000"/>
                </a:solidFill>
              </a:rPr>
              <a:t>1.47MeV,1/2+</a:t>
            </a:r>
          </a:p>
        </p:txBody>
      </p:sp>
      <p:sp>
        <p:nvSpPr>
          <p:cNvPr id="334851" name="Rectangle 11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 b="0">
              <a:latin typeface="Calibri" pitchFamily="34" charset="0"/>
            </a:endParaRPr>
          </a:p>
        </p:txBody>
      </p:sp>
      <p:grpSp>
        <p:nvGrpSpPr>
          <p:cNvPr id="2" name="Gruppo 14"/>
          <p:cNvGrpSpPr>
            <a:grpSpLocks/>
          </p:cNvGrpSpPr>
          <p:nvPr/>
        </p:nvGrpSpPr>
        <p:grpSpPr bwMode="auto">
          <a:xfrm>
            <a:off x="0" y="1371600"/>
            <a:ext cx="7607300" cy="5291138"/>
            <a:chOff x="1500018" y="928670"/>
            <a:chExt cx="7607414" cy="5291175"/>
          </a:xfrm>
        </p:grpSpPr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1500018" y="928670"/>
              <a:ext cx="6073272" cy="5000662"/>
              <a:chOff x="2421" y="1070"/>
              <a:chExt cx="2847" cy="2520"/>
            </a:xfrm>
          </p:grpSpPr>
          <p:pic>
            <p:nvPicPr>
              <p:cNvPr id="334854" name="Picture 5" descr="xsec-su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908" t="23895" r="6012" b="24368"/>
              <a:stretch>
                <a:fillRect/>
              </a:stretch>
            </p:blipFill>
            <p:spPr bwMode="auto">
              <a:xfrm>
                <a:off x="2421" y="1070"/>
                <a:ext cx="2847" cy="2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4855" name="Text Box 6"/>
              <p:cNvSpPr txBox="1">
                <a:spLocks noChangeArrowheads="1"/>
              </p:cNvSpPr>
              <p:nvPr/>
            </p:nvSpPr>
            <p:spPr bwMode="auto">
              <a:xfrm>
                <a:off x="3962" y="1522"/>
                <a:ext cx="708" cy="68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 sz="1200" b="0">
                    <a:solidFill>
                      <a:srgbClr val="0000FF"/>
                    </a:solidFill>
                    <a:latin typeface="Times New Roman" pitchFamily="18" charset="0"/>
                  </a:rPr>
                  <a:t>                  </a:t>
                </a:r>
                <a:r>
                  <a:rPr lang="it-IT" sz="1600" b="0">
                    <a:latin typeface="Times New Roman" pitchFamily="18" charset="0"/>
                  </a:rPr>
                  <a:t>Total</a:t>
                </a:r>
              </a:p>
              <a:p>
                <a:r>
                  <a:rPr lang="it-IT" sz="1600" b="0">
                    <a:latin typeface="Times New Roman" pitchFamily="18" charset="0"/>
                  </a:rPr>
                  <a:t>             J</a:t>
                </a:r>
                <a:r>
                  <a:rPr lang="it-IT" sz="1600" b="0" baseline="30000">
                    <a:latin typeface="Times New Roman" pitchFamily="18" charset="0"/>
                  </a:rPr>
                  <a:t>π</a:t>
                </a:r>
                <a:r>
                  <a:rPr lang="it-IT" sz="1600" b="0" baseline="-25000">
                    <a:latin typeface="Times New Roman" pitchFamily="18" charset="0"/>
                  </a:rPr>
                  <a:t>tr</a:t>
                </a:r>
                <a:r>
                  <a:rPr lang="it-IT" sz="1600" b="0">
                    <a:latin typeface="Times New Roman" pitchFamily="18" charset="0"/>
                  </a:rPr>
                  <a:t> = 0</a:t>
                </a:r>
                <a:r>
                  <a:rPr lang="it-IT" sz="1600" b="0" baseline="30000">
                    <a:latin typeface="Times New Roman" pitchFamily="18" charset="0"/>
                  </a:rPr>
                  <a:t>+</a:t>
                </a:r>
                <a:endParaRPr lang="it-IT" sz="1600" b="0">
                  <a:latin typeface="Times New Roman" pitchFamily="18" charset="0"/>
                </a:endParaRPr>
              </a:p>
              <a:p>
                <a:r>
                  <a:rPr lang="it-IT" sz="1600" b="0">
                    <a:latin typeface="Times New Roman" pitchFamily="18" charset="0"/>
                  </a:rPr>
                  <a:t>             J</a:t>
                </a:r>
                <a:r>
                  <a:rPr lang="it-IT" sz="1600" b="0" baseline="30000">
                    <a:latin typeface="Times New Roman" pitchFamily="18" charset="0"/>
                  </a:rPr>
                  <a:t>π</a:t>
                </a:r>
                <a:r>
                  <a:rPr lang="it-IT" sz="1600" b="0" baseline="-25000">
                    <a:latin typeface="Times New Roman" pitchFamily="18" charset="0"/>
                  </a:rPr>
                  <a:t>tr</a:t>
                </a:r>
                <a:r>
                  <a:rPr lang="it-IT" sz="1600" b="0">
                    <a:latin typeface="Times New Roman" pitchFamily="18" charset="0"/>
                  </a:rPr>
                  <a:t> = 1</a:t>
                </a:r>
                <a:r>
                  <a:rPr lang="it-IT" sz="1600" b="0" baseline="30000">
                    <a:latin typeface="Times New Roman" pitchFamily="18" charset="0"/>
                  </a:rPr>
                  <a:t>+</a:t>
                </a:r>
                <a:endParaRPr lang="it-IT" sz="1600" b="0">
                  <a:latin typeface="Times New Roman" pitchFamily="18" charset="0"/>
                </a:endParaRPr>
              </a:p>
              <a:p>
                <a:r>
                  <a:rPr lang="it-IT" sz="1600">
                    <a:solidFill>
                      <a:srgbClr val="FF0000"/>
                    </a:solidFill>
                    <a:latin typeface="Times New Roman" pitchFamily="18" charset="0"/>
                  </a:rPr>
                  <a:t>             </a:t>
                </a:r>
              </a:p>
              <a:p>
                <a:r>
                  <a:rPr lang="it-IT" sz="1600">
                    <a:solidFill>
                      <a:srgbClr val="C00000"/>
                    </a:solidFill>
                    <a:latin typeface="Times New Roman" pitchFamily="18" charset="0"/>
                  </a:rPr>
                  <a:t>              N</a:t>
                </a:r>
                <a:r>
                  <a:rPr lang="it-IT" sz="1600" baseline="-25000">
                    <a:solidFill>
                      <a:srgbClr val="C00000"/>
                    </a:solidFill>
                    <a:latin typeface="Times New Roman" pitchFamily="18" charset="0"/>
                  </a:rPr>
                  <a:t>th</a:t>
                </a:r>
                <a:r>
                  <a:rPr lang="it-IT" sz="1600">
                    <a:solidFill>
                      <a:srgbClr val="C00000"/>
                    </a:solidFill>
                    <a:latin typeface="Times New Roman" pitchFamily="18" charset="0"/>
                  </a:rPr>
                  <a:t> = 1</a:t>
                </a:r>
              </a:p>
            </p:txBody>
          </p:sp>
          <p:sp>
            <p:nvSpPr>
              <p:cNvPr id="334856" name="Line 7"/>
              <p:cNvSpPr>
                <a:spLocks noChangeShapeType="1"/>
              </p:cNvSpPr>
              <p:nvPr/>
            </p:nvSpPr>
            <p:spPr bwMode="auto">
              <a:xfrm>
                <a:off x="4627" y="1616"/>
                <a:ext cx="301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4857" name="Line 8"/>
              <p:cNvSpPr>
                <a:spLocks noChangeShapeType="1"/>
              </p:cNvSpPr>
              <p:nvPr/>
            </p:nvSpPr>
            <p:spPr bwMode="auto">
              <a:xfrm>
                <a:off x="4632" y="1745"/>
                <a:ext cx="301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34858" name="Line 9"/>
              <p:cNvSpPr>
                <a:spLocks noChangeShapeType="1"/>
              </p:cNvSpPr>
              <p:nvPr/>
            </p:nvSpPr>
            <p:spPr bwMode="auto">
              <a:xfrm>
                <a:off x="4627" y="1888"/>
                <a:ext cx="301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334859" name="Text Box 16"/>
            <p:cNvSpPr txBox="1">
              <a:spLocks noChangeArrowheads="1"/>
            </p:cNvSpPr>
            <p:nvPr/>
          </p:nvSpPr>
          <p:spPr bwMode="auto">
            <a:xfrm>
              <a:off x="7215104" y="2571744"/>
              <a:ext cx="1892328" cy="376240"/>
            </a:xfrm>
            <a:prstGeom prst="rect">
              <a:avLst/>
            </a:prstGeom>
            <a:solidFill>
              <a:schemeClr val="bg1">
                <a:alpha val="5098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it-IT" b="0">
                  <a:latin typeface="Calibri" pitchFamily="34" charset="0"/>
                </a:rPr>
                <a:t>No scaling factor</a:t>
              </a:r>
            </a:p>
          </p:txBody>
        </p:sp>
        <p:sp>
          <p:nvSpPr>
            <p:cNvPr id="334860" name="Text Box 16"/>
            <p:cNvSpPr txBox="1">
              <a:spLocks noChangeArrowheads="1"/>
            </p:cNvSpPr>
            <p:nvPr/>
          </p:nvSpPr>
          <p:spPr bwMode="auto">
            <a:xfrm>
              <a:off x="2285842" y="5843604"/>
              <a:ext cx="4714946" cy="376241"/>
            </a:xfrm>
            <a:prstGeom prst="rect">
              <a:avLst/>
            </a:prstGeom>
            <a:solidFill>
              <a:schemeClr val="bg1">
                <a:alpha val="5098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/>
              <a:r>
                <a:rPr lang="it-IT" b="0">
                  <a:latin typeface="Calibri" pitchFamily="34" charset="0"/>
                </a:rPr>
                <a:t>Single angular setting (</a:t>
              </a:r>
              <a:r>
                <a:rPr lang="el-GR" b="0">
                  <a:latin typeface="Calibri" pitchFamily="34" charset="0"/>
                </a:rPr>
                <a:t>θ</a:t>
              </a:r>
              <a:r>
                <a:rPr lang="it-IT" b="0" baseline="-25000">
                  <a:latin typeface="Calibri" pitchFamily="34" charset="0"/>
                </a:rPr>
                <a:t>lab</a:t>
              </a:r>
              <a:r>
                <a:rPr lang="it-IT" b="0">
                  <a:latin typeface="Calibri" pitchFamily="34" charset="0"/>
                </a:rPr>
                <a:t> = 12°)</a:t>
              </a:r>
            </a:p>
          </p:txBody>
        </p:sp>
        <p:sp>
          <p:nvSpPr>
            <p:cNvPr id="12" name="Ovale 11"/>
            <p:cNvSpPr/>
            <p:nvPr/>
          </p:nvSpPr>
          <p:spPr>
            <a:xfrm>
              <a:off x="5357701" y="2714620"/>
              <a:ext cx="1000140" cy="500065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b="0"/>
            </a:p>
          </p:txBody>
        </p:sp>
        <p:cxnSp>
          <p:nvCxnSpPr>
            <p:cNvPr id="14" name="Connettore 2 13"/>
            <p:cNvCxnSpPr>
              <a:stCxn id="12" idx="6"/>
            </p:cNvCxnSpPr>
            <p:nvPr/>
          </p:nvCxnSpPr>
          <p:spPr>
            <a:xfrm flipV="1">
              <a:off x="6357841" y="2786058"/>
              <a:ext cx="785825" cy="17780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Segnaposto numero diapositiva 1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2A19DCC-59F2-41C6-8BE6-177C9DC5119D}" type="slidenum">
              <a:rPr lang="it-IT" sz="1200" b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64</a:t>
            </a:fld>
            <a:endParaRPr lang="it-IT" sz="1200" b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34864" name="CasellaDiTesto 16"/>
          <p:cNvSpPr txBox="1">
            <a:spLocks noChangeArrowheads="1"/>
          </p:cNvSpPr>
          <p:nvPr/>
        </p:nvSpPr>
        <p:spPr bwMode="auto">
          <a:xfrm>
            <a:off x="6286500" y="4214813"/>
            <a:ext cx="2857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0">
                <a:latin typeface="Calibri" pitchFamily="34" charset="0"/>
              </a:rPr>
              <a:t>Realistic description of the nuclear interaction</a:t>
            </a:r>
          </a:p>
          <a:p>
            <a:pPr algn="ctr"/>
            <a:r>
              <a:rPr lang="en-US" b="0">
                <a:latin typeface="Calibri" pitchFamily="34" charset="0"/>
              </a:rPr>
              <a:t>(D3Y Hoffman – Lenske)</a:t>
            </a:r>
          </a:p>
        </p:txBody>
      </p:sp>
      <p:sp>
        <p:nvSpPr>
          <p:cNvPr id="334865" name="CasellaDiTesto 17"/>
          <p:cNvSpPr txBox="1">
            <a:spLocks noChangeArrowheads="1"/>
          </p:cNvSpPr>
          <p:nvPr/>
        </p:nvSpPr>
        <p:spPr bwMode="auto">
          <a:xfrm>
            <a:off x="6286500" y="5786438"/>
            <a:ext cx="2500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0">
                <a:latin typeface="Calibri" pitchFamily="34" charset="0"/>
              </a:rPr>
              <a:t>M.Cavallaro, Ph.D thesis, University of Catania, 2009.</a:t>
            </a:r>
          </a:p>
        </p:txBody>
      </p:sp>
      <p:sp>
        <p:nvSpPr>
          <p:cNvPr id="334867" name="Rectangle 1026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0">
                <a:solidFill>
                  <a:schemeClr val="bg1"/>
                </a:solidFill>
              </a:rPr>
              <a:t>Exemple of CEX QRPA-DWBA results      </a:t>
            </a: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CasellaDiTesto 26"/>
          <p:cNvSpPr txBox="1">
            <a:spLocks noChangeArrowheads="1"/>
          </p:cNvSpPr>
          <p:nvPr/>
        </p:nvSpPr>
        <p:spPr bwMode="auto">
          <a:xfrm>
            <a:off x="142875" y="785813"/>
            <a:ext cx="8715375" cy="15954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 b="0">
                <a:solidFill>
                  <a:srgbClr val="FF0000"/>
                </a:solidFill>
                <a:latin typeface="Calibri" pitchFamily="34" charset="0"/>
              </a:rPr>
              <a:t>Information on the reaction mechanism</a:t>
            </a:r>
          </a:p>
          <a:p>
            <a:endParaRPr lang="it-IT" sz="2000" b="0">
              <a:latin typeface="Calibri" pitchFamily="34" charset="0"/>
            </a:endParaRPr>
          </a:p>
          <a:p>
            <a:r>
              <a:rPr lang="it-IT" b="0">
                <a:latin typeface="Calibri" pitchFamily="34" charset="0"/>
              </a:rPr>
              <a:t>Check of the proportionality</a:t>
            </a:r>
          </a:p>
          <a:p>
            <a:pPr algn="r"/>
            <a:r>
              <a:rPr lang="it-IT" b="0">
                <a:latin typeface="Calibri" pitchFamily="34" charset="0"/>
              </a:rPr>
              <a:t> </a:t>
            </a:r>
            <a:r>
              <a:rPr lang="el-GR" b="0">
                <a:latin typeface="Calibri" pitchFamily="34" charset="0"/>
              </a:rPr>
              <a:t>θ</a:t>
            </a:r>
            <a:r>
              <a:rPr lang="it-IT" b="0">
                <a:latin typeface="Calibri" pitchFamily="34" charset="0"/>
              </a:rPr>
              <a:t>=0° </a:t>
            </a:r>
            <a:r>
              <a:rPr lang="it-IT" b="0">
                <a:solidFill>
                  <a:srgbClr val="009900"/>
                </a:solidFill>
                <a:latin typeface="Calibri" pitchFamily="34" charset="0"/>
              </a:rPr>
              <a:t>analysis underway</a:t>
            </a:r>
          </a:p>
          <a:p>
            <a:r>
              <a:rPr lang="it-IT" b="0">
                <a:latin typeface="Calibri" pitchFamily="34" charset="0"/>
              </a:rPr>
              <a:t>Comparison with known GT transitions in (p,n)</a:t>
            </a:r>
            <a:r>
              <a:rPr lang="it-IT" b="0" baseline="30000">
                <a:latin typeface="Calibri" pitchFamily="34" charset="0"/>
              </a:rPr>
              <a:t>[1]</a:t>
            </a:r>
            <a:r>
              <a:rPr lang="it-IT" b="0">
                <a:latin typeface="Calibri" pitchFamily="34" charset="0"/>
              </a:rPr>
              <a:t>, (</a:t>
            </a:r>
            <a:r>
              <a:rPr lang="it-IT" b="0" baseline="30000">
                <a:latin typeface="Calibri" pitchFamily="34" charset="0"/>
              </a:rPr>
              <a:t>3</a:t>
            </a:r>
            <a:r>
              <a:rPr lang="it-IT" b="0">
                <a:latin typeface="Calibri" pitchFamily="34" charset="0"/>
              </a:rPr>
              <a:t>He,t) </a:t>
            </a:r>
            <a:r>
              <a:rPr lang="it-IT" b="0" baseline="30000">
                <a:latin typeface="Calibri" pitchFamily="34" charset="0"/>
              </a:rPr>
              <a:t>[2]</a:t>
            </a:r>
          </a:p>
        </p:txBody>
      </p:sp>
      <p:sp>
        <p:nvSpPr>
          <p:cNvPr id="336899" name="Rettangolo 32"/>
          <p:cNvSpPr>
            <a:spLocks noChangeArrowheads="1"/>
          </p:cNvSpPr>
          <p:nvPr/>
        </p:nvSpPr>
        <p:spPr bwMode="auto">
          <a:xfrm>
            <a:off x="3200400" y="1447800"/>
            <a:ext cx="2687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0" i="1">
                <a:latin typeface="Calibri" pitchFamily="34" charset="0"/>
                <a:sym typeface="Symbol" pitchFamily="18" charset="2"/>
              </a:rPr>
              <a:t></a:t>
            </a:r>
            <a:r>
              <a:rPr lang="en-GB" b="0" i="1" baseline="-25000">
                <a:latin typeface="Calibri" pitchFamily="34" charset="0"/>
              </a:rPr>
              <a:t>CEX</a:t>
            </a:r>
            <a:r>
              <a:rPr lang="en-GB" b="0">
                <a:latin typeface="Calibri" pitchFamily="34" charset="0"/>
              </a:rPr>
              <a:t> </a:t>
            </a:r>
            <a:r>
              <a:rPr lang="en-GB" b="0" i="1">
                <a:latin typeface="Calibri" pitchFamily="34" charset="0"/>
              </a:rPr>
              <a:t>(GT, q</a:t>
            </a:r>
            <a:r>
              <a:rPr lang="en-GB" b="0" i="1">
                <a:latin typeface="Calibri" pitchFamily="34" charset="0"/>
                <a:sym typeface="Symbol" pitchFamily="18" charset="2"/>
              </a:rPr>
              <a:t></a:t>
            </a:r>
            <a:r>
              <a:rPr lang="en-GB" b="0" i="1">
                <a:latin typeface="Calibri" pitchFamily="34" charset="0"/>
              </a:rPr>
              <a:t>0)</a:t>
            </a:r>
            <a:r>
              <a:rPr lang="en-GB" b="0" i="1">
                <a:latin typeface="Calibri" pitchFamily="34" charset="0"/>
                <a:sym typeface="Symbol" pitchFamily="18" charset="2"/>
              </a:rPr>
              <a:t> B</a:t>
            </a:r>
            <a:r>
              <a:rPr lang="en-GB" b="0">
                <a:latin typeface="Calibri" pitchFamily="34" charset="0"/>
                <a:sym typeface="Symbol" pitchFamily="18" charset="2"/>
              </a:rPr>
              <a:t>(GT) </a:t>
            </a:r>
            <a:endParaRPr lang="it-IT" b="0">
              <a:latin typeface="Calibri" pitchFamily="34" charset="0"/>
            </a:endParaRPr>
          </a:p>
        </p:txBody>
      </p:sp>
      <p:grpSp>
        <p:nvGrpSpPr>
          <p:cNvPr id="2" name="Gruppo 31"/>
          <p:cNvGrpSpPr>
            <a:grpSpLocks/>
          </p:cNvGrpSpPr>
          <p:nvPr/>
        </p:nvGrpSpPr>
        <p:grpSpPr bwMode="auto">
          <a:xfrm>
            <a:off x="38100" y="2357438"/>
            <a:ext cx="7034213" cy="4132262"/>
            <a:chOff x="1818374" y="1285860"/>
            <a:chExt cx="5963425" cy="4925946"/>
          </a:xfrm>
        </p:grpSpPr>
        <p:pic>
          <p:nvPicPr>
            <p:cNvPr id="336901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l="5348" t="19518" r="30074" b="18451"/>
            <a:stretch>
              <a:fillRect/>
            </a:stretch>
          </p:blipFill>
          <p:spPr bwMode="auto">
            <a:xfrm>
              <a:off x="1818374" y="1285860"/>
              <a:ext cx="5751971" cy="4646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6902" name="Text Box 6"/>
            <p:cNvSpPr txBox="1">
              <a:spLocks noChangeArrowheads="1"/>
            </p:cNvSpPr>
            <p:nvPr/>
          </p:nvSpPr>
          <p:spPr bwMode="auto">
            <a:xfrm rot="-5400000">
              <a:off x="2269945" y="3592069"/>
              <a:ext cx="1150944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(g.s. + 0.030)</a:t>
              </a:r>
              <a:r>
                <a:rPr lang="it-IT" sz="1100" b="0">
                  <a:latin typeface="Calibri" pitchFamily="34" charset="0"/>
                </a:rPr>
                <a:t> </a:t>
              </a:r>
            </a:p>
          </p:txBody>
        </p:sp>
        <p:sp>
          <p:nvSpPr>
            <p:cNvPr id="336903" name="Text Box 7"/>
            <p:cNvSpPr txBox="1">
              <a:spLocks noChangeArrowheads="1"/>
            </p:cNvSpPr>
            <p:nvPr/>
          </p:nvSpPr>
          <p:spPr bwMode="auto">
            <a:xfrm rot="-5400000">
              <a:off x="2370774" y="4127401"/>
              <a:ext cx="1235038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(g.s. + 0.030)* </a:t>
              </a:r>
            </a:p>
          </p:txBody>
        </p:sp>
        <p:sp>
          <p:nvSpPr>
            <p:cNvPr id="336904" name="Text Box 8"/>
            <p:cNvSpPr txBox="1">
              <a:spLocks noChangeArrowheads="1"/>
            </p:cNvSpPr>
            <p:nvPr/>
          </p:nvSpPr>
          <p:spPr bwMode="auto">
            <a:xfrm rot="-5400000">
              <a:off x="2708364" y="3543045"/>
              <a:ext cx="988488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0.97 + 1.01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05" name="Text Box 9"/>
            <p:cNvSpPr txBox="1">
              <a:spLocks noChangeArrowheads="1"/>
            </p:cNvSpPr>
            <p:nvPr/>
          </p:nvSpPr>
          <p:spPr bwMode="auto">
            <a:xfrm rot="-5400000">
              <a:off x="2910920" y="2184131"/>
              <a:ext cx="1507281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2.14 + 2.20 + 2.27</a:t>
              </a:r>
              <a:r>
                <a:rPr lang="it-IT" sz="1100" b="0">
                  <a:latin typeface="Calibri" pitchFamily="34" charset="0"/>
                </a:rPr>
                <a:t> </a:t>
              </a:r>
            </a:p>
          </p:txBody>
        </p:sp>
        <p:sp>
          <p:nvSpPr>
            <p:cNvPr id="336906" name="Text Box 10"/>
            <p:cNvSpPr txBox="1">
              <a:spLocks noChangeArrowheads="1"/>
            </p:cNvSpPr>
            <p:nvPr/>
          </p:nvSpPr>
          <p:spPr bwMode="auto">
            <a:xfrm rot="-5400000">
              <a:off x="3088433" y="4503269"/>
              <a:ext cx="524060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1.37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07" name="Text Box 11"/>
            <p:cNvSpPr txBox="1">
              <a:spLocks noChangeArrowheads="1"/>
            </p:cNvSpPr>
            <p:nvPr/>
          </p:nvSpPr>
          <p:spPr bwMode="auto">
            <a:xfrm rot="-5400000">
              <a:off x="2884971" y="3799399"/>
              <a:ext cx="1160499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1.620 + 1.622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08" name="Text Box 12"/>
            <p:cNvSpPr txBox="1">
              <a:spLocks noChangeArrowheads="1"/>
            </p:cNvSpPr>
            <p:nvPr/>
          </p:nvSpPr>
          <p:spPr bwMode="auto">
            <a:xfrm rot="-5400000">
              <a:off x="3119093" y="2663037"/>
              <a:ext cx="1452918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2.47 + 2.58 + 2.66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09" name="Text Box 13"/>
            <p:cNvSpPr txBox="1">
              <a:spLocks noChangeArrowheads="1"/>
            </p:cNvSpPr>
            <p:nvPr/>
          </p:nvSpPr>
          <p:spPr bwMode="auto">
            <a:xfrm rot="-5400000">
              <a:off x="3124079" y="3511623"/>
              <a:ext cx="1777391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2.99 + 3.01 + 3.10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10" name="Text Box 14"/>
            <p:cNvSpPr txBox="1">
              <a:spLocks noChangeArrowheads="1"/>
            </p:cNvSpPr>
            <p:nvPr/>
          </p:nvSpPr>
          <p:spPr bwMode="auto">
            <a:xfrm rot="-5400000">
              <a:off x="3922034" y="3258200"/>
              <a:ext cx="524060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3.59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11" name="Text Box 15"/>
            <p:cNvSpPr txBox="1">
              <a:spLocks noChangeArrowheads="1"/>
            </p:cNvSpPr>
            <p:nvPr/>
          </p:nvSpPr>
          <p:spPr bwMode="auto">
            <a:xfrm rot="-5400000">
              <a:off x="4155023" y="3460353"/>
              <a:ext cx="524060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4.11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12" name="Text Box 16"/>
            <p:cNvSpPr txBox="1">
              <a:spLocks noChangeArrowheads="1"/>
            </p:cNvSpPr>
            <p:nvPr/>
          </p:nvSpPr>
          <p:spPr bwMode="auto">
            <a:xfrm rot="-5400000">
              <a:off x="4440776" y="3134326"/>
              <a:ext cx="524060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5.05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13" name="Text Box 17"/>
            <p:cNvSpPr txBox="1">
              <a:spLocks noChangeArrowheads="1"/>
            </p:cNvSpPr>
            <p:nvPr/>
          </p:nvSpPr>
          <p:spPr bwMode="auto">
            <a:xfrm rot="-5400000">
              <a:off x="4541946" y="2373914"/>
              <a:ext cx="524060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5.30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14" name="Text Box 18"/>
            <p:cNvSpPr txBox="1">
              <a:spLocks noChangeArrowheads="1"/>
            </p:cNvSpPr>
            <p:nvPr/>
          </p:nvSpPr>
          <p:spPr bwMode="auto">
            <a:xfrm rot="-5400000">
              <a:off x="5012280" y="1681805"/>
              <a:ext cx="524060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6.51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15" name="Text Box 19"/>
            <p:cNvSpPr txBox="1">
              <a:spLocks noChangeArrowheads="1"/>
            </p:cNvSpPr>
            <p:nvPr/>
          </p:nvSpPr>
          <p:spPr bwMode="auto">
            <a:xfrm rot="-5400000">
              <a:off x="5322173" y="3819624"/>
              <a:ext cx="524060" cy="22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>
                  <a:latin typeface="Calibri" pitchFamily="34" charset="0"/>
                </a:rPr>
                <a:t>7.30</a:t>
              </a:r>
              <a:endParaRPr lang="it-IT" sz="1100" b="0">
                <a:latin typeface="Calibri" pitchFamily="34" charset="0"/>
              </a:endParaRPr>
            </a:p>
          </p:txBody>
        </p:sp>
        <p:sp>
          <p:nvSpPr>
            <p:cNvPr id="336916" name="Text Box 20"/>
            <p:cNvSpPr txBox="1">
              <a:spLocks noChangeArrowheads="1"/>
            </p:cNvSpPr>
            <p:nvPr/>
          </p:nvSpPr>
          <p:spPr bwMode="auto">
            <a:xfrm>
              <a:off x="2357423" y="5771458"/>
              <a:ext cx="5424376" cy="4403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0" baseline="30000">
                  <a:latin typeface="Calibri" pitchFamily="34" charset="0"/>
                </a:rPr>
                <a:t>28</a:t>
              </a:r>
              <a:r>
                <a:rPr lang="it-IT" b="0">
                  <a:latin typeface="Calibri" pitchFamily="34" charset="0"/>
                </a:rPr>
                <a:t>Al excitation </a:t>
              </a:r>
              <a:r>
                <a:rPr lang="en-US" b="0">
                  <a:latin typeface="Calibri" pitchFamily="34" charset="0"/>
                </a:rPr>
                <a:t>energy</a:t>
              </a:r>
              <a:r>
                <a:rPr lang="it-IT" b="0" baseline="-25000">
                  <a:latin typeface="Calibri" pitchFamily="34" charset="0"/>
                </a:rPr>
                <a:t> </a:t>
              </a:r>
              <a:r>
                <a:rPr lang="it-IT" b="0">
                  <a:latin typeface="Calibri" pitchFamily="34" charset="0"/>
                </a:rPr>
                <a:t>[MeV]</a:t>
              </a:r>
            </a:p>
          </p:txBody>
        </p:sp>
        <p:sp>
          <p:nvSpPr>
            <p:cNvPr id="336917" name="Text Box 21"/>
            <p:cNvSpPr txBox="1">
              <a:spLocks noChangeArrowheads="1"/>
            </p:cNvSpPr>
            <p:nvPr/>
          </p:nvSpPr>
          <p:spPr bwMode="auto">
            <a:xfrm rot="-5400000">
              <a:off x="1556797" y="3364361"/>
              <a:ext cx="976945" cy="31310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0">
                  <a:latin typeface="Calibri" pitchFamily="34" charset="0"/>
                </a:rPr>
                <a:t>counts</a:t>
              </a:r>
            </a:p>
          </p:txBody>
        </p:sp>
        <p:grpSp>
          <p:nvGrpSpPr>
            <p:cNvPr id="3" name="Gruppo 24"/>
            <p:cNvGrpSpPr>
              <a:grpSpLocks/>
            </p:cNvGrpSpPr>
            <p:nvPr/>
          </p:nvGrpSpPr>
          <p:grpSpPr bwMode="auto">
            <a:xfrm>
              <a:off x="5806043" y="1712509"/>
              <a:ext cx="1551814" cy="1081401"/>
              <a:chOff x="5347645" y="1926912"/>
              <a:chExt cx="1787525" cy="1081401"/>
            </a:xfrm>
          </p:grpSpPr>
          <p:sp>
            <p:nvSpPr>
              <p:cNvPr id="336919" name="Text Box 22"/>
              <p:cNvSpPr txBox="1">
                <a:spLocks noChangeArrowheads="1"/>
              </p:cNvSpPr>
              <p:nvPr/>
            </p:nvSpPr>
            <p:spPr bwMode="auto">
              <a:xfrm>
                <a:off x="5347645" y="1926912"/>
                <a:ext cx="1578236" cy="440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baseline="30000">
                    <a:solidFill>
                      <a:srgbClr val="C00000"/>
                    </a:solidFill>
                    <a:latin typeface="Calibri" pitchFamily="34" charset="0"/>
                  </a:rPr>
                  <a:t>28</a:t>
                </a:r>
                <a:r>
                  <a:rPr lang="it-IT" i="1">
                    <a:solidFill>
                      <a:srgbClr val="C00000"/>
                    </a:solidFill>
                    <a:latin typeface="Calibri" pitchFamily="34" charset="0"/>
                  </a:rPr>
                  <a:t>Si</a:t>
                </a:r>
                <a:r>
                  <a:rPr lang="it-IT">
                    <a:solidFill>
                      <a:srgbClr val="C00000"/>
                    </a:solidFill>
                    <a:latin typeface="Calibri" pitchFamily="34" charset="0"/>
                  </a:rPr>
                  <a:t>(</a:t>
                </a:r>
                <a:r>
                  <a:rPr lang="it-IT" baseline="30000">
                    <a:solidFill>
                      <a:srgbClr val="C00000"/>
                    </a:solidFill>
                    <a:latin typeface="Calibri" pitchFamily="34" charset="0"/>
                  </a:rPr>
                  <a:t>7</a:t>
                </a:r>
                <a:r>
                  <a:rPr lang="it-IT" i="1">
                    <a:solidFill>
                      <a:srgbClr val="C00000"/>
                    </a:solidFill>
                    <a:latin typeface="Calibri" pitchFamily="34" charset="0"/>
                  </a:rPr>
                  <a:t>Li</a:t>
                </a:r>
                <a:r>
                  <a:rPr lang="it-IT">
                    <a:solidFill>
                      <a:srgbClr val="C00000"/>
                    </a:solidFill>
                    <a:latin typeface="Calibri" pitchFamily="34" charset="0"/>
                  </a:rPr>
                  <a:t>,</a:t>
                </a:r>
                <a:r>
                  <a:rPr lang="it-IT" baseline="30000">
                    <a:solidFill>
                      <a:srgbClr val="C00000"/>
                    </a:solidFill>
                    <a:latin typeface="Calibri" pitchFamily="34" charset="0"/>
                  </a:rPr>
                  <a:t>7</a:t>
                </a:r>
                <a:r>
                  <a:rPr lang="it-IT" i="1">
                    <a:solidFill>
                      <a:srgbClr val="C00000"/>
                    </a:solidFill>
                    <a:latin typeface="Calibri" pitchFamily="34" charset="0"/>
                  </a:rPr>
                  <a:t>Be</a:t>
                </a:r>
                <a:r>
                  <a:rPr lang="it-IT">
                    <a:solidFill>
                      <a:srgbClr val="C00000"/>
                    </a:solidFill>
                    <a:latin typeface="Calibri" pitchFamily="34" charset="0"/>
                  </a:rPr>
                  <a:t>)</a:t>
                </a:r>
                <a:r>
                  <a:rPr lang="it-IT" baseline="30000">
                    <a:solidFill>
                      <a:srgbClr val="C00000"/>
                    </a:solidFill>
                    <a:latin typeface="Calibri" pitchFamily="34" charset="0"/>
                  </a:rPr>
                  <a:t>28</a:t>
                </a:r>
                <a:r>
                  <a:rPr lang="it-IT" i="1">
                    <a:solidFill>
                      <a:srgbClr val="C00000"/>
                    </a:solidFill>
                    <a:latin typeface="Calibri" pitchFamily="34" charset="0"/>
                  </a:rPr>
                  <a:t>Al</a:t>
                </a:r>
              </a:p>
            </p:txBody>
          </p:sp>
          <p:sp>
            <p:nvSpPr>
              <p:cNvPr id="336920" name="Text Box 23"/>
              <p:cNvSpPr txBox="1">
                <a:spLocks noChangeArrowheads="1"/>
              </p:cNvSpPr>
              <p:nvPr/>
            </p:nvSpPr>
            <p:spPr bwMode="auto">
              <a:xfrm>
                <a:off x="5366493" y="2246556"/>
                <a:ext cx="1393520" cy="440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>
                    <a:solidFill>
                      <a:srgbClr val="C00000"/>
                    </a:solidFill>
                    <a:latin typeface="Calibri" pitchFamily="34" charset="0"/>
                  </a:rPr>
                  <a:t>E</a:t>
                </a:r>
                <a:r>
                  <a:rPr lang="it-IT" baseline="-25000">
                    <a:solidFill>
                      <a:srgbClr val="C00000"/>
                    </a:solidFill>
                    <a:latin typeface="Calibri" pitchFamily="34" charset="0"/>
                  </a:rPr>
                  <a:t>inc </a:t>
                </a:r>
                <a:r>
                  <a:rPr lang="it-IT">
                    <a:solidFill>
                      <a:srgbClr val="C00000"/>
                    </a:solidFill>
                    <a:latin typeface="Calibri" pitchFamily="34" charset="0"/>
                  </a:rPr>
                  <a:t>= 52 MeV</a:t>
                </a:r>
              </a:p>
            </p:txBody>
          </p:sp>
          <p:sp>
            <p:nvSpPr>
              <p:cNvPr id="336921" name="Text Box 24"/>
              <p:cNvSpPr txBox="1">
                <a:spLocks noChangeArrowheads="1"/>
              </p:cNvSpPr>
              <p:nvPr/>
            </p:nvSpPr>
            <p:spPr bwMode="auto">
              <a:xfrm>
                <a:off x="5381610" y="2567965"/>
                <a:ext cx="1753560" cy="440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>
                    <a:solidFill>
                      <a:srgbClr val="C00000"/>
                    </a:solidFill>
                    <a:latin typeface="Calibri" pitchFamily="34" charset="0"/>
                    <a:cs typeface="Arial" charset="0"/>
                  </a:rPr>
                  <a:t>9.7° &lt; </a:t>
                </a:r>
                <a:r>
                  <a:rPr lang="el-GR" i="1">
                    <a:solidFill>
                      <a:srgbClr val="C00000"/>
                    </a:solidFill>
                    <a:latin typeface="Calibri" pitchFamily="34" charset="0"/>
                    <a:cs typeface="Arial" charset="0"/>
                  </a:rPr>
                  <a:t>θ</a:t>
                </a:r>
                <a:r>
                  <a:rPr lang="it-IT" baseline="-25000">
                    <a:solidFill>
                      <a:srgbClr val="C00000"/>
                    </a:solidFill>
                    <a:latin typeface="Calibri" pitchFamily="34" charset="0"/>
                    <a:cs typeface="Arial" charset="0"/>
                  </a:rPr>
                  <a:t>lab</a:t>
                </a:r>
                <a:r>
                  <a:rPr lang="it-IT">
                    <a:solidFill>
                      <a:srgbClr val="C00000"/>
                    </a:solidFill>
                    <a:latin typeface="Calibri" pitchFamily="34" charset="0"/>
                    <a:cs typeface="Arial" charset="0"/>
                  </a:rPr>
                  <a:t>&lt; 13.2°</a:t>
                </a:r>
                <a:endParaRPr lang="el-GR">
                  <a:solidFill>
                    <a:srgbClr val="C00000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  <p:cxnSp>
          <p:nvCxnSpPr>
            <p:cNvPr id="28" name="Connettore 1 27"/>
            <p:cNvCxnSpPr/>
            <p:nvPr/>
          </p:nvCxnSpPr>
          <p:spPr>
            <a:xfrm rot="5400000">
              <a:off x="5606852" y="3548511"/>
              <a:ext cx="3928646" cy="13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Parentesi graffa chiusa 38"/>
          <p:cNvSpPr/>
          <p:nvPr/>
        </p:nvSpPr>
        <p:spPr>
          <a:xfrm>
            <a:off x="5943600" y="1524000"/>
            <a:ext cx="366713" cy="719138"/>
          </a:xfrm>
          <a:prstGeom prst="rightBrac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0"/>
          </a:p>
        </p:txBody>
      </p:sp>
      <p:sp>
        <p:nvSpPr>
          <p:cNvPr id="336924" name="CasellaDiTesto 40"/>
          <p:cNvSpPr txBox="1">
            <a:spLocks noChangeArrowheads="1"/>
          </p:cNvSpPr>
          <p:nvPr/>
        </p:nvSpPr>
        <p:spPr bwMode="auto">
          <a:xfrm>
            <a:off x="0" y="6553200"/>
            <a:ext cx="701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0">
                <a:latin typeface="Calibri" pitchFamily="34" charset="0"/>
              </a:rPr>
              <a:t>[1] Y.Fujita et al., PRC 55 (1997) 3  [2] B.D.Anderson et al., PRC 43 (1991) 50</a:t>
            </a:r>
          </a:p>
        </p:txBody>
      </p:sp>
      <p:sp>
        <p:nvSpPr>
          <p:cNvPr id="336925" name="CasellaDiTesto 30"/>
          <p:cNvSpPr txBox="1">
            <a:spLocks noChangeArrowheads="1"/>
          </p:cNvSpPr>
          <p:nvPr/>
        </p:nvSpPr>
        <p:spPr bwMode="auto">
          <a:xfrm>
            <a:off x="6929438" y="3929063"/>
            <a:ext cx="22145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 pitchFamily="34" charset="0"/>
              </a:rPr>
              <a:t>M.Schillaci, tesi di Laurea, Università di Catania, 2009.</a:t>
            </a:r>
          </a:p>
        </p:txBody>
      </p:sp>
      <p:sp>
        <p:nvSpPr>
          <p:cNvPr id="336927" name="Rectangle 1026"/>
          <p:cNvSpPr>
            <a:spLocks noChangeArrowheads="1"/>
          </p:cNvSpPr>
          <p:nvPr/>
        </p:nvSpPr>
        <p:spPr bwMode="auto">
          <a:xfrm>
            <a:off x="0" y="152400"/>
            <a:ext cx="9144000" cy="6858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solidFill>
                  <a:schemeClr val="bg1"/>
                </a:solidFill>
              </a:rPr>
              <a:t>Test run of</a:t>
            </a:r>
            <a:r>
              <a:rPr lang="en-US" sz="2800" b="0">
                <a:solidFill>
                  <a:schemeClr val="bg1"/>
                </a:solidFill>
              </a:rPr>
              <a:t> </a:t>
            </a:r>
            <a:r>
              <a:rPr lang="it-IT" sz="2800" baseline="30000">
                <a:solidFill>
                  <a:schemeClr val="bg1"/>
                </a:solidFill>
              </a:rPr>
              <a:t>28</a:t>
            </a:r>
            <a:r>
              <a:rPr lang="it-IT" sz="2800">
                <a:solidFill>
                  <a:schemeClr val="bg1"/>
                </a:solidFill>
              </a:rPr>
              <a:t>Si(</a:t>
            </a:r>
            <a:r>
              <a:rPr lang="it-IT" sz="2800" baseline="30000">
                <a:solidFill>
                  <a:schemeClr val="bg1"/>
                </a:solidFill>
              </a:rPr>
              <a:t>7</a:t>
            </a:r>
            <a:r>
              <a:rPr lang="it-IT" sz="2800">
                <a:solidFill>
                  <a:schemeClr val="bg1"/>
                </a:solidFill>
              </a:rPr>
              <a:t>Li,</a:t>
            </a:r>
            <a:r>
              <a:rPr lang="it-IT" sz="2800" baseline="30000">
                <a:solidFill>
                  <a:schemeClr val="bg1"/>
                </a:solidFill>
              </a:rPr>
              <a:t>7</a:t>
            </a:r>
            <a:r>
              <a:rPr lang="it-IT" sz="2800">
                <a:solidFill>
                  <a:schemeClr val="bg1"/>
                </a:solidFill>
              </a:rPr>
              <a:t>Be)</a:t>
            </a:r>
            <a:r>
              <a:rPr lang="it-IT" sz="2800" baseline="30000">
                <a:solidFill>
                  <a:schemeClr val="bg1"/>
                </a:solidFill>
              </a:rPr>
              <a:t>28</a:t>
            </a:r>
            <a:r>
              <a:rPr lang="it-IT" sz="2800">
                <a:solidFill>
                  <a:schemeClr val="bg1"/>
                </a:solidFill>
              </a:rPr>
              <a:t>Al</a:t>
            </a:r>
            <a:r>
              <a:rPr lang="en-US" sz="4400" b="0">
                <a:solidFill>
                  <a:schemeClr val="tx2"/>
                </a:solidFill>
              </a:rPr>
              <a:t> </a:t>
            </a:r>
            <a:r>
              <a:rPr lang="en-US" sz="3200" b="0">
                <a:solidFill>
                  <a:schemeClr val="bg1"/>
                </a:solidFill>
              </a:rPr>
              <a:t>     </a:t>
            </a: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4500563" y="2357438"/>
            <a:ext cx="4310062" cy="4000500"/>
            <a:chOff x="1020" y="391"/>
            <a:chExt cx="3402" cy="3276"/>
          </a:xfrm>
        </p:grpSpPr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1156" y="391"/>
              <a:ext cx="3266" cy="3175"/>
              <a:chOff x="1247" y="368"/>
              <a:chExt cx="3175" cy="3153"/>
            </a:xfrm>
          </p:grpSpPr>
          <p:pic>
            <p:nvPicPr>
              <p:cNvPr id="133124" name="Picture 1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47" y="368"/>
                <a:ext cx="3175" cy="3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3125" name="Rectangle 9"/>
              <p:cNvSpPr>
                <a:spLocks noChangeArrowheads="1"/>
              </p:cNvSpPr>
              <p:nvPr/>
            </p:nvSpPr>
            <p:spPr bwMode="auto">
              <a:xfrm rot="-5400000">
                <a:off x="3504" y="1221"/>
                <a:ext cx="595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g.s.+ 0.12</a:t>
                </a:r>
                <a:r>
                  <a:rPr lang="it-IT">
                    <a:latin typeface="Calibri" pitchFamily="34" charset="0"/>
                  </a:rPr>
                  <a:t> </a:t>
                </a:r>
              </a:p>
            </p:txBody>
          </p:sp>
          <p:sp>
            <p:nvSpPr>
              <p:cNvPr id="133126" name="Rectangle 10"/>
              <p:cNvSpPr>
                <a:spLocks noChangeArrowheads="1"/>
              </p:cNvSpPr>
              <p:nvPr/>
            </p:nvSpPr>
            <p:spPr bwMode="auto">
              <a:xfrm rot="-5400000">
                <a:off x="3577" y="649"/>
                <a:ext cx="391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0.298 </a:t>
                </a:r>
              </a:p>
            </p:txBody>
          </p:sp>
          <p:sp>
            <p:nvSpPr>
              <p:cNvPr id="133127" name="Rectangle 11"/>
              <p:cNvSpPr>
                <a:spLocks noChangeArrowheads="1"/>
              </p:cNvSpPr>
              <p:nvPr/>
            </p:nvSpPr>
            <p:spPr bwMode="auto">
              <a:xfrm rot="-5400000">
                <a:off x="3448" y="858"/>
                <a:ext cx="450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0.397</a:t>
                </a:r>
                <a:r>
                  <a:rPr lang="it-IT">
                    <a:latin typeface="Calibri" pitchFamily="34" charset="0"/>
                  </a:rPr>
                  <a:t> </a:t>
                </a:r>
              </a:p>
            </p:txBody>
          </p:sp>
          <p:sp>
            <p:nvSpPr>
              <p:cNvPr id="133128" name="Rectangle 12"/>
              <p:cNvSpPr>
                <a:spLocks noChangeArrowheads="1"/>
              </p:cNvSpPr>
              <p:nvPr/>
            </p:nvSpPr>
            <p:spPr bwMode="auto">
              <a:xfrm rot="-5400000">
                <a:off x="1965" y="723"/>
                <a:ext cx="412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6.17</a:t>
                </a:r>
                <a:r>
                  <a:rPr lang="it-IT">
                    <a:latin typeface="Calibri" pitchFamily="34" charset="0"/>
                  </a:rPr>
                  <a:t> </a:t>
                </a:r>
              </a:p>
            </p:txBody>
          </p:sp>
        </p:grpSp>
        <p:sp>
          <p:nvSpPr>
            <p:cNvPr id="133129" name="Text Box 18"/>
            <p:cNvSpPr txBox="1">
              <a:spLocks noChangeArrowheads="1"/>
            </p:cNvSpPr>
            <p:nvPr/>
          </p:nvSpPr>
          <p:spPr bwMode="auto">
            <a:xfrm>
              <a:off x="2653" y="3475"/>
              <a:ext cx="51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 b="0">
                  <a:latin typeface="Calibri" pitchFamily="34" charset="0"/>
                </a:rPr>
                <a:t>X</a:t>
              </a:r>
              <a:r>
                <a:rPr lang="it-IT" sz="1400" b="0" baseline="-25000">
                  <a:latin typeface="Calibri" pitchFamily="34" charset="0"/>
                </a:rPr>
                <a:t>foc2</a:t>
              </a:r>
              <a:r>
                <a:rPr lang="it-IT" sz="1400" b="0">
                  <a:latin typeface="Calibri" pitchFamily="34" charset="0"/>
                </a:rPr>
                <a:t> [m]</a:t>
              </a:r>
            </a:p>
          </p:txBody>
        </p:sp>
        <p:sp>
          <p:nvSpPr>
            <p:cNvPr id="133130" name="Text Box 19"/>
            <p:cNvSpPr txBox="1">
              <a:spLocks noChangeArrowheads="1"/>
            </p:cNvSpPr>
            <p:nvPr/>
          </p:nvSpPr>
          <p:spPr bwMode="auto">
            <a:xfrm rot="-5400000">
              <a:off x="893" y="1879"/>
              <a:ext cx="44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 b="0">
                  <a:latin typeface="Calibri" pitchFamily="34" charset="0"/>
                </a:rPr>
                <a:t>counts</a:t>
              </a:r>
            </a:p>
          </p:txBody>
        </p:sp>
      </p:grpSp>
      <p:sp>
        <p:nvSpPr>
          <p:cNvPr id="133131" name="CasellaDiTesto 37"/>
          <p:cNvSpPr txBox="1">
            <a:spLocks noChangeArrowheads="1"/>
          </p:cNvSpPr>
          <p:nvPr/>
        </p:nvSpPr>
        <p:spPr bwMode="auto">
          <a:xfrm>
            <a:off x="2857500" y="1571625"/>
            <a:ext cx="3500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0">
                <a:solidFill>
                  <a:srgbClr val="FF0000"/>
                </a:solidFill>
                <a:latin typeface="Calibri" pitchFamily="34" charset="0"/>
              </a:rPr>
              <a:t>Analisi dati in corso</a:t>
            </a:r>
          </a:p>
        </p:txBody>
      </p:sp>
      <p:sp>
        <p:nvSpPr>
          <p:cNvPr id="133132" name="CasellaDiTesto 38"/>
          <p:cNvSpPr txBox="1">
            <a:spLocks noChangeArrowheads="1"/>
          </p:cNvSpPr>
          <p:nvPr/>
        </p:nvSpPr>
        <p:spPr bwMode="auto">
          <a:xfrm>
            <a:off x="3000375" y="1857375"/>
            <a:ext cx="3643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0">
                <a:latin typeface="Calibri" pitchFamily="34" charset="0"/>
              </a:rPr>
              <a:t>C.Schillaci Tesi di Laurea 2009</a:t>
            </a:r>
          </a:p>
        </p:txBody>
      </p: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428625" y="2357438"/>
            <a:ext cx="4214813" cy="3906837"/>
            <a:chOff x="1111" y="391"/>
            <a:chExt cx="3765" cy="3645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1292" y="436"/>
              <a:ext cx="3584" cy="3584"/>
              <a:chOff x="748" y="-17"/>
              <a:chExt cx="3667" cy="3674"/>
            </a:xfrm>
          </p:grpSpPr>
          <p:pic>
            <p:nvPicPr>
              <p:cNvPr id="133135" name="Picture 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48" y="-17"/>
                <a:ext cx="3667" cy="36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3136" name="Text Box 7"/>
              <p:cNvSpPr txBox="1">
                <a:spLocks noChangeArrowheads="1"/>
              </p:cNvSpPr>
              <p:nvPr/>
            </p:nvSpPr>
            <p:spPr bwMode="auto">
              <a:xfrm rot="-5400000">
                <a:off x="3450" y="759"/>
                <a:ext cx="625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g.s. </a:t>
                </a:r>
                <a:r>
                  <a:rPr lang="it-IT" sz="900" baseline="30000">
                    <a:latin typeface="Calibri" pitchFamily="34" charset="0"/>
                  </a:rPr>
                  <a:t>7</a:t>
                </a:r>
                <a:r>
                  <a:rPr lang="it-IT" sz="900">
                    <a:latin typeface="Calibri" pitchFamily="34" charset="0"/>
                  </a:rPr>
                  <a:t>Be</a:t>
                </a:r>
                <a:r>
                  <a:rPr lang="it-IT" sz="900" baseline="-25000">
                    <a:latin typeface="Calibri" pitchFamily="34" charset="0"/>
                  </a:rPr>
                  <a:t>0</a:t>
                </a:r>
                <a:endParaRPr lang="it-IT" sz="900">
                  <a:latin typeface="Calibri" pitchFamily="34" charset="0"/>
                </a:endParaRPr>
              </a:p>
            </p:txBody>
          </p:sp>
          <p:sp>
            <p:nvSpPr>
              <p:cNvPr id="133137" name="Text Box 8"/>
              <p:cNvSpPr txBox="1">
                <a:spLocks noChangeArrowheads="1"/>
              </p:cNvSpPr>
              <p:nvPr/>
            </p:nvSpPr>
            <p:spPr bwMode="auto">
              <a:xfrm rot="-5400000">
                <a:off x="3308" y="2391"/>
                <a:ext cx="474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0.418 </a:t>
                </a:r>
                <a:r>
                  <a:rPr lang="it-IT" sz="900" baseline="30000">
                    <a:latin typeface="Calibri" pitchFamily="34" charset="0"/>
                  </a:rPr>
                  <a:t>7</a:t>
                </a:r>
                <a:r>
                  <a:rPr lang="it-IT" sz="900">
                    <a:latin typeface="Calibri" pitchFamily="34" charset="0"/>
                  </a:rPr>
                  <a:t>Be</a:t>
                </a:r>
                <a:r>
                  <a:rPr lang="it-IT" sz="900" baseline="-25000">
                    <a:latin typeface="Calibri" pitchFamily="34" charset="0"/>
                  </a:rPr>
                  <a:t>1</a:t>
                </a:r>
                <a:endParaRPr lang="it-IT" sz="900">
                  <a:latin typeface="Calibri" pitchFamily="34" charset="0"/>
                </a:endParaRPr>
              </a:p>
            </p:txBody>
          </p:sp>
          <p:sp>
            <p:nvSpPr>
              <p:cNvPr id="133138" name="Text Box 9"/>
              <p:cNvSpPr txBox="1">
                <a:spLocks noChangeArrowheads="1"/>
              </p:cNvSpPr>
              <p:nvPr/>
            </p:nvSpPr>
            <p:spPr bwMode="auto">
              <a:xfrm rot="-5400000">
                <a:off x="3202" y="2023"/>
                <a:ext cx="303" cy="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0.959</a:t>
                </a:r>
              </a:p>
            </p:txBody>
          </p:sp>
          <p:sp>
            <p:nvSpPr>
              <p:cNvPr id="133139" name="Text Box 10"/>
              <p:cNvSpPr txBox="1">
                <a:spLocks noChangeArrowheads="1"/>
              </p:cNvSpPr>
              <p:nvPr/>
            </p:nvSpPr>
            <p:spPr bwMode="auto">
              <a:xfrm rot="-5400000">
                <a:off x="3067" y="2431"/>
                <a:ext cx="303" cy="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1.377</a:t>
                </a:r>
              </a:p>
            </p:txBody>
          </p:sp>
          <p:sp>
            <p:nvSpPr>
              <p:cNvPr id="133140" name="Text Box 11"/>
              <p:cNvSpPr txBox="1">
                <a:spLocks noChangeArrowheads="1"/>
              </p:cNvSpPr>
              <p:nvPr/>
            </p:nvSpPr>
            <p:spPr bwMode="auto">
              <a:xfrm rot="-5400000">
                <a:off x="2977" y="2068"/>
                <a:ext cx="304" cy="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1.616</a:t>
                </a:r>
              </a:p>
            </p:txBody>
          </p:sp>
          <p:sp>
            <p:nvSpPr>
              <p:cNvPr id="133141" name="Text Box 12"/>
              <p:cNvSpPr txBox="1">
                <a:spLocks noChangeArrowheads="1"/>
              </p:cNvSpPr>
              <p:nvPr/>
            </p:nvSpPr>
            <p:spPr bwMode="auto">
              <a:xfrm rot="-5400000">
                <a:off x="2750" y="600"/>
                <a:ext cx="304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2.204</a:t>
                </a:r>
              </a:p>
            </p:txBody>
          </p:sp>
          <p:sp>
            <p:nvSpPr>
              <p:cNvPr id="133142" name="Text Box 13"/>
              <p:cNvSpPr txBox="1">
                <a:spLocks noChangeArrowheads="1"/>
              </p:cNvSpPr>
              <p:nvPr/>
            </p:nvSpPr>
            <p:spPr bwMode="auto">
              <a:xfrm rot="-5400000">
                <a:off x="2576" y="1188"/>
                <a:ext cx="303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2.642</a:t>
                </a:r>
              </a:p>
            </p:txBody>
          </p:sp>
          <p:sp>
            <p:nvSpPr>
              <p:cNvPr id="133143" name="Text Box 14"/>
              <p:cNvSpPr txBox="1">
                <a:spLocks noChangeArrowheads="1"/>
              </p:cNvSpPr>
              <p:nvPr/>
            </p:nvSpPr>
            <p:spPr bwMode="auto">
              <a:xfrm rot="-5400000">
                <a:off x="2251" y="906"/>
                <a:ext cx="303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3.542</a:t>
                </a:r>
              </a:p>
            </p:txBody>
          </p:sp>
          <p:sp>
            <p:nvSpPr>
              <p:cNvPr id="133144" name="Text Box 15"/>
              <p:cNvSpPr txBox="1">
                <a:spLocks noChangeArrowheads="1"/>
              </p:cNvSpPr>
              <p:nvPr/>
            </p:nvSpPr>
            <p:spPr bwMode="auto">
              <a:xfrm rot="-5400000">
                <a:off x="2432" y="2522"/>
                <a:ext cx="304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3.079</a:t>
                </a:r>
              </a:p>
            </p:txBody>
          </p:sp>
          <p:sp>
            <p:nvSpPr>
              <p:cNvPr id="133145" name="Text Box 16"/>
              <p:cNvSpPr txBox="1">
                <a:spLocks noChangeArrowheads="1"/>
              </p:cNvSpPr>
              <p:nvPr/>
            </p:nvSpPr>
            <p:spPr bwMode="auto">
              <a:xfrm rot="-5400000">
                <a:off x="2128" y="1298"/>
                <a:ext cx="285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800">
                    <a:latin typeface="Calibri" pitchFamily="34" charset="0"/>
                  </a:rPr>
                  <a:t>3.957</a:t>
                </a:r>
              </a:p>
            </p:txBody>
          </p:sp>
          <p:sp>
            <p:nvSpPr>
              <p:cNvPr id="133146" name="Text Box 17"/>
              <p:cNvSpPr txBox="1">
                <a:spLocks noChangeArrowheads="1"/>
              </p:cNvSpPr>
              <p:nvPr/>
            </p:nvSpPr>
            <p:spPr bwMode="auto">
              <a:xfrm rot="-5400000">
                <a:off x="2218" y="1312"/>
                <a:ext cx="285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800">
                    <a:latin typeface="Calibri" pitchFamily="34" charset="0"/>
                  </a:rPr>
                  <a:t>3.652</a:t>
                </a:r>
              </a:p>
            </p:txBody>
          </p:sp>
          <p:sp>
            <p:nvSpPr>
              <p:cNvPr id="133147" name="Text Box 18"/>
              <p:cNvSpPr txBox="1">
                <a:spLocks noChangeArrowheads="1"/>
              </p:cNvSpPr>
              <p:nvPr/>
            </p:nvSpPr>
            <p:spPr bwMode="auto">
              <a:xfrm rot="-5400000">
                <a:off x="1888" y="1614"/>
                <a:ext cx="303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4.574</a:t>
                </a:r>
              </a:p>
            </p:txBody>
          </p:sp>
          <p:sp>
            <p:nvSpPr>
              <p:cNvPr id="133148" name="Text Box 19"/>
              <p:cNvSpPr txBox="1">
                <a:spLocks noChangeArrowheads="1"/>
              </p:cNvSpPr>
              <p:nvPr/>
            </p:nvSpPr>
            <p:spPr bwMode="auto">
              <a:xfrm rot="-5400000">
                <a:off x="1734" y="1319"/>
                <a:ext cx="263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5.01</a:t>
                </a:r>
              </a:p>
            </p:txBody>
          </p:sp>
          <p:sp>
            <p:nvSpPr>
              <p:cNvPr id="133149" name="Text Box 20"/>
              <p:cNvSpPr txBox="1">
                <a:spLocks noChangeArrowheads="1"/>
              </p:cNvSpPr>
              <p:nvPr/>
            </p:nvSpPr>
            <p:spPr bwMode="auto">
              <a:xfrm rot="-5400000">
                <a:off x="1614" y="1164"/>
                <a:ext cx="303" cy="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5.294</a:t>
                </a:r>
              </a:p>
            </p:txBody>
          </p:sp>
          <p:sp>
            <p:nvSpPr>
              <p:cNvPr id="133150" name="Text Box 21"/>
              <p:cNvSpPr txBox="1">
                <a:spLocks noChangeArrowheads="1"/>
              </p:cNvSpPr>
              <p:nvPr/>
            </p:nvSpPr>
            <p:spPr bwMode="auto">
              <a:xfrm rot="-5400000">
                <a:off x="2044" y="1117"/>
                <a:ext cx="263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4.12</a:t>
                </a:r>
              </a:p>
            </p:txBody>
          </p:sp>
          <p:sp>
            <p:nvSpPr>
              <p:cNvPr id="133151" name="Text Box 22"/>
              <p:cNvSpPr txBox="1">
                <a:spLocks noChangeArrowheads="1"/>
              </p:cNvSpPr>
              <p:nvPr/>
            </p:nvSpPr>
            <p:spPr bwMode="auto">
              <a:xfrm>
                <a:off x="1144" y="436"/>
                <a:ext cx="374" cy="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900">
                    <a:latin typeface="Calibri" pitchFamily="34" charset="0"/>
                  </a:rPr>
                  <a:t>g.s. </a:t>
                </a:r>
                <a:r>
                  <a:rPr lang="it-IT" sz="900" baseline="30000">
                    <a:latin typeface="Calibri" pitchFamily="34" charset="0"/>
                  </a:rPr>
                  <a:t>16</a:t>
                </a:r>
                <a:r>
                  <a:rPr lang="it-IT" sz="900">
                    <a:latin typeface="Calibri" pitchFamily="34" charset="0"/>
                  </a:rPr>
                  <a:t>N</a:t>
                </a:r>
              </a:p>
            </p:txBody>
          </p:sp>
        </p:grpSp>
        <p:sp>
          <p:nvSpPr>
            <p:cNvPr id="133152" name="Text Box 25"/>
            <p:cNvSpPr txBox="1">
              <a:spLocks noChangeArrowheads="1"/>
            </p:cNvSpPr>
            <p:nvPr/>
          </p:nvSpPr>
          <p:spPr bwMode="auto">
            <a:xfrm>
              <a:off x="2835" y="3838"/>
              <a:ext cx="510" cy="19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>
                  <a:latin typeface="Calibri" pitchFamily="34" charset="0"/>
                </a:rPr>
                <a:t>X</a:t>
              </a:r>
              <a:r>
                <a:rPr lang="it-IT" sz="1400" baseline="-25000">
                  <a:latin typeface="Calibri" pitchFamily="34" charset="0"/>
                </a:rPr>
                <a:t>foc</a:t>
              </a:r>
              <a:r>
                <a:rPr lang="it-IT" sz="1400">
                  <a:latin typeface="Calibri" pitchFamily="34" charset="0"/>
                </a:rPr>
                <a:t> [m]</a:t>
              </a:r>
            </a:p>
          </p:txBody>
        </p:sp>
        <p:sp>
          <p:nvSpPr>
            <p:cNvPr id="133153" name="Text Box 26"/>
            <p:cNvSpPr txBox="1">
              <a:spLocks noChangeArrowheads="1"/>
            </p:cNvSpPr>
            <p:nvPr/>
          </p:nvSpPr>
          <p:spPr bwMode="auto">
            <a:xfrm rot="-5400000">
              <a:off x="966" y="2124"/>
              <a:ext cx="48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>
                  <a:latin typeface="Calibri" pitchFamily="34" charset="0"/>
                </a:rPr>
                <a:t>counts</a:t>
              </a:r>
            </a:p>
          </p:txBody>
        </p:sp>
        <p:sp>
          <p:nvSpPr>
            <p:cNvPr id="133154" name="Text Box 27"/>
            <p:cNvSpPr txBox="1">
              <a:spLocks noChangeArrowheads="1"/>
            </p:cNvSpPr>
            <p:nvPr/>
          </p:nvSpPr>
          <p:spPr bwMode="auto">
            <a:xfrm>
              <a:off x="2064" y="391"/>
              <a:ext cx="11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i="1" baseline="30000">
                  <a:latin typeface="Calibri" pitchFamily="34" charset="0"/>
                </a:rPr>
                <a:t>28</a:t>
              </a:r>
              <a:r>
                <a:rPr lang="it-IT" i="1">
                  <a:latin typeface="Calibri" pitchFamily="34" charset="0"/>
                </a:rPr>
                <a:t>Si(</a:t>
              </a:r>
              <a:r>
                <a:rPr lang="it-IT" i="1" baseline="30000">
                  <a:latin typeface="Calibri" pitchFamily="34" charset="0"/>
                </a:rPr>
                <a:t>7</a:t>
              </a:r>
              <a:r>
                <a:rPr lang="it-IT" i="1">
                  <a:latin typeface="Calibri" pitchFamily="34" charset="0"/>
                </a:rPr>
                <a:t>Li,</a:t>
              </a:r>
              <a:r>
                <a:rPr lang="it-IT" i="1" baseline="30000">
                  <a:latin typeface="Calibri" pitchFamily="34" charset="0"/>
                </a:rPr>
                <a:t>7</a:t>
              </a:r>
              <a:r>
                <a:rPr lang="it-IT" i="1">
                  <a:latin typeface="Calibri" pitchFamily="34" charset="0"/>
                </a:rPr>
                <a:t>Be)</a:t>
              </a:r>
              <a:r>
                <a:rPr lang="it-IT" i="1" baseline="30000">
                  <a:latin typeface="Calibri" pitchFamily="34" charset="0"/>
                </a:rPr>
                <a:t>28</a:t>
              </a:r>
              <a:r>
                <a:rPr lang="it-IT" i="1">
                  <a:latin typeface="Calibri" pitchFamily="34" charset="0"/>
                </a:rPr>
                <a:t>Al</a:t>
              </a:r>
              <a:endParaRPr lang="it-IT" i="1" baseline="30000">
                <a:latin typeface="Calibri" pitchFamily="34" charset="0"/>
              </a:endParaRPr>
            </a:p>
          </p:txBody>
        </p:sp>
        <p:sp>
          <p:nvSpPr>
            <p:cNvPr id="133155" name="Text Box 28"/>
            <p:cNvSpPr txBox="1">
              <a:spLocks noChangeArrowheads="1"/>
            </p:cNvSpPr>
            <p:nvPr/>
          </p:nvSpPr>
          <p:spPr bwMode="auto">
            <a:xfrm>
              <a:off x="3588" y="436"/>
              <a:ext cx="58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1400">
                  <a:latin typeface="Calibri" pitchFamily="34" charset="0"/>
                  <a:cs typeface="Arial" charset="0"/>
                </a:rPr>
                <a:t>θ</a:t>
              </a:r>
              <a:r>
                <a:rPr lang="it-IT" sz="1400" baseline="-25000">
                  <a:latin typeface="Calibri" pitchFamily="34" charset="0"/>
                  <a:cs typeface="Arial" charset="0"/>
                </a:rPr>
                <a:t>l</a:t>
              </a:r>
              <a:r>
                <a:rPr lang="it-IT" sz="1400">
                  <a:latin typeface="Calibri" pitchFamily="34" charset="0"/>
                  <a:cs typeface="Arial" charset="0"/>
                </a:rPr>
                <a:t>=12.25°</a:t>
              </a:r>
              <a:endParaRPr lang="el-GR" sz="1400"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133156" name="Text Box 27"/>
          <p:cNvSpPr txBox="1">
            <a:spLocks noChangeArrowheads="1"/>
          </p:cNvSpPr>
          <p:nvPr/>
        </p:nvSpPr>
        <p:spPr bwMode="auto">
          <a:xfrm>
            <a:off x="5843588" y="2286000"/>
            <a:ext cx="1562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i="1" baseline="30000">
                <a:latin typeface="Calibri" pitchFamily="34" charset="0"/>
              </a:rPr>
              <a:t>16</a:t>
            </a:r>
            <a:r>
              <a:rPr lang="it-IT" i="1">
                <a:latin typeface="Calibri" pitchFamily="34" charset="0"/>
              </a:rPr>
              <a:t>O(</a:t>
            </a:r>
            <a:r>
              <a:rPr lang="it-IT" i="1" baseline="30000">
                <a:latin typeface="Calibri" pitchFamily="34" charset="0"/>
              </a:rPr>
              <a:t>7</a:t>
            </a:r>
            <a:r>
              <a:rPr lang="it-IT" i="1">
                <a:latin typeface="Calibri" pitchFamily="34" charset="0"/>
              </a:rPr>
              <a:t>Li,</a:t>
            </a:r>
            <a:r>
              <a:rPr lang="it-IT" i="1" baseline="30000">
                <a:latin typeface="Calibri" pitchFamily="34" charset="0"/>
              </a:rPr>
              <a:t>7</a:t>
            </a:r>
            <a:r>
              <a:rPr lang="it-IT" i="1">
                <a:latin typeface="Calibri" pitchFamily="34" charset="0"/>
              </a:rPr>
              <a:t>Be)</a:t>
            </a:r>
            <a:r>
              <a:rPr lang="it-IT" i="1" baseline="30000">
                <a:latin typeface="Calibri" pitchFamily="34" charset="0"/>
              </a:rPr>
              <a:t>16</a:t>
            </a:r>
            <a:r>
              <a:rPr lang="it-IT" i="1">
                <a:latin typeface="Calibri" pitchFamily="34" charset="0"/>
              </a:rPr>
              <a:t>N</a:t>
            </a:r>
            <a:endParaRPr lang="it-IT" i="1" baseline="30000">
              <a:latin typeface="Calibri" pitchFamily="34" charset="0"/>
            </a:endParaRPr>
          </a:p>
        </p:txBody>
      </p:sp>
      <p:sp>
        <p:nvSpPr>
          <p:cNvPr id="133157" name="Text Box 28"/>
          <p:cNvSpPr txBox="1">
            <a:spLocks noChangeArrowheads="1"/>
          </p:cNvSpPr>
          <p:nvPr/>
        </p:nvSpPr>
        <p:spPr bwMode="auto">
          <a:xfrm>
            <a:off x="7488238" y="2357438"/>
            <a:ext cx="655637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1400">
                <a:latin typeface="Calibri" pitchFamily="34" charset="0"/>
                <a:cs typeface="Arial" charset="0"/>
              </a:rPr>
              <a:t>θ</a:t>
            </a:r>
            <a:r>
              <a:rPr lang="it-IT" sz="1400" baseline="-25000">
                <a:latin typeface="Calibri" pitchFamily="34" charset="0"/>
                <a:cs typeface="Arial" charset="0"/>
              </a:rPr>
              <a:t>l</a:t>
            </a:r>
            <a:r>
              <a:rPr lang="it-IT" sz="1400">
                <a:latin typeface="Calibri" pitchFamily="34" charset="0"/>
                <a:cs typeface="Arial" charset="0"/>
              </a:rPr>
              <a:t>=12.25°</a:t>
            </a:r>
            <a:endParaRPr lang="el-GR" sz="1400">
              <a:latin typeface="Calibri" pitchFamily="34" charset="0"/>
              <a:cs typeface="Arial" charset="0"/>
            </a:endParaRPr>
          </a:p>
        </p:txBody>
      </p:sp>
      <p:sp>
        <p:nvSpPr>
          <p:cNvPr id="133158" name="CasellaDiTesto 64"/>
          <p:cNvSpPr txBox="1">
            <a:spLocks noChangeArrowheads="1"/>
          </p:cNvSpPr>
          <p:nvPr/>
        </p:nvSpPr>
        <p:spPr bwMode="auto">
          <a:xfrm rot="-5400000">
            <a:off x="2899569" y="3315494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FF0000"/>
                </a:solidFill>
                <a:latin typeface="Calibri" pitchFamily="34" charset="0"/>
              </a:rPr>
              <a:t>GT</a:t>
            </a:r>
          </a:p>
        </p:txBody>
      </p:sp>
      <p:sp>
        <p:nvSpPr>
          <p:cNvPr id="133159" name="CasellaDiTesto 65"/>
          <p:cNvSpPr txBox="1">
            <a:spLocks noChangeArrowheads="1"/>
          </p:cNvSpPr>
          <p:nvPr/>
        </p:nvSpPr>
        <p:spPr bwMode="auto">
          <a:xfrm rot="-5400000">
            <a:off x="3256757" y="3886994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FF0000"/>
                </a:solidFill>
                <a:latin typeface="Calibri" pitchFamily="34" charset="0"/>
              </a:rPr>
              <a:t>F</a:t>
            </a:r>
          </a:p>
        </p:txBody>
      </p:sp>
      <p:sp>
        <p:nvSpPr>
          <p:cNvPr id="133160" name="CasellaDiTesto 66"/>
          <p:cNvSpPr txBox="1">
            <a:spLocks noChangeArrowheads="1"/>
          </p:cNvSpPr>
          <p:nvPr/>
        </p:nvSpPr>
        <p:spPr bwMode="auto">
          <a:xfrm rot="-5400000">
            <a:off x="7828757" y="2886869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FF0000"/>
                </a:solidFill>
                <a:latin typeface="Calibri" pitchFamily="34" charset="0"/>
              </a:rPr>
              <a:t>SD</a:t>
            </a:r>
          </a:p>
        </p:txBody>
      </p:sp>
      <p:sp>
        <p:nvSpPr>
          <p:cNvPr id="133161" name="CasellaDiTesto 67"/>
          <p:cNvSpPr txBox="1">
            <a:spLocks noChangeArrowheads="1"/>
          </p:cNvSpPr>
          <p:nvPr/>
        </p:nvSpPr>
        <p:spPr bwMode="auto">
          <a:xfrm>
            <a:off x="500063" y="214313"/>
            <a:ext cx="8358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0">
                <a:latin typeface="Calibri" pitchFamily="34" charset="0"/>
              </a:rPr>
              <a:t>Misura delle strength di Fermi, Gamov-Teller e SpinDipole mediante il meccanismo CEX</a:t>
            </a:r>
          </a:p>
        </p:txBody>
      </p:sp>
      <p:sp>
        <p:nvSpPr>
          <p:cNvPr id="133162" name="Rettangolo 69"/>
          <p:cNvSpPr>
            <a:spLocks noChangeArrowheads="1"/>
          </p:cNvSpPr>
          <p:nvPr/>
        </p:nvSpPr>
        <p:spPr bwMode="auto">
          <a:xfrm>
            <a:off x="2000250" y="785813"/>
            <a:ext cx="5857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0" i="1">
                <a:latin typeface="Calibri" pitchFamily="34" charset="0"/>
                <a:sym typeface="Symbol" pitchFamily="18" charset="2"/>
              </a:rPr>
              <a:t></a:t>
            </a:r>
            <a:r>
              <a:rPr lang="en-GB" b="0" i="1" baseline="-25000">
                <a:latin typeface="Calibri" pitchFamily="34" charset="0"/>
              </a:rPr>
              <a:t>CEX</a:t>
            </a:r>
            <a:r>
              <a:rPr lang="en-GB" b="0">
                <a:latin typeface="Calibri" pitchFamily="34" charset="0"/>
              </a:rPr>
              <a:t> </a:t>
            </a:r>
            <a:r>
              <a:rPr lang="en-GB" b="0" i="1">
                <a:latin typeface="Calibri" pitchFamily="34" charset="0"/>
              </a:rPr>
              <a:t>(GT,F q</a:t>
            </a:r>
            <a:r>
              <a:rPr lang="en-GB" b="0" i="1">
                <a:latin typeface="Calibri" pitchFamily="34" charset="0"/>
                <a:sym typeface="Symbol" pitchFamily="18" charset="2"/>
              </a:rPr>
              <a:t></a:t>
            </a:r>
            <a:r>
              <a:rPr lang="en-GB" b="0" i="1">
                <a:latin typeface="Calibri" pitchFamily="34" charset="0"/>
              </a:rPr>
              <a:t>0)</a:t>
            </a:r>
            <a:r>
              <a:rPr lang="en-GB" b="0" i="1">
                <a:latin typeface="Calibri" pitchFamily="34" charset="0"/>
                <a:sym typeface="Symbol" pitchFamily="18" charset="2"/>
              </a:rPr>
              <a:t> B</a:t>
            </a:r>
            <a:r>
              <a:rPr lang="en-GB" b="0">
                <a:latin typeface="Calibri" pitchFamily="34" charset="0"/>
                <a:sym typeface="Symbol" pitchFamily="18" charset="2"/>
              </a:rPr>
              <a:t>(GT,F)   </a:t>
            </a:r>
            <a:r>
              <a:rPr lang="en-GB" sz="1200" b="0">
                <a:latin typeface="Calibri" pitchFamily="34" charset="0"/>
                <a:sym typeface="Symbol" pitchFamily="18" charset="2"/>
              </a:rPr>
              <a:t>P.Alford and B.M.Spicer Adv. Nucl.Phys. 24 (1998)1</a:t>
            </a:r>
            <a:endParaRPr lang="it-IT" sz="1200" b="0">
              <a:latin typeface="Calibri" pitchFamily="34" charset="0"/>
            </a:endParaRPr>
          </a:p>
        </p:txBody>
      </p:sp>
      <p:sp>
        <p:nvSpPr>
          <p:cNvPr id="133163" name="Rettangolo 72"/>
          <p:cNvSpPr>
            <a:spLocks noChangeArrowheads="1"/>
          </p:cNvSpPr>
          <p:nvPr/>
        </p:nvSpPr>
        <p:spPr bwMode="auto">
          <a:xfrm>
            <a:off x="2214563" y="1214438"/>
            <a:ext cx="5203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0" i="1">
                <a:latin typeface="Calibri" pitchFamily="34" charset="0"/>
                <a:sym typeface="Symbol" pitchFamily="18" charset="2"/>
              </a:rPr>
              <a:t></a:t>
            </a:r>
            <a:r>
              <a:rPr lang="en-GB" b="0" i="1" baseline="-25000">
                <a:latin typeface="Calibri" pitchFamily="34" charset="0"/>
              </a:rPr>
              <a:t>CEX</a:t>
            </a:r>
            <a:r>
              <a:rPr lang="en-GB" b="0">
                <a:latin typeface="Calibri" pitchFamily="34" charset="0"/>
              </a:rPr>
              <a:t> </a:t>
            </a:r>
            <a:r>
              <a:rPr lang="en-GB" b="0" i="1">
                <a:latin typeface="Calibri" pitchFamily="34" charset="0"/>
              </a:rPr>
              <a:t>(SD q</a:t>
            </a:r>
            <a:r>
              <a:rPr lang="en-GB" b="0" i="1">
                <a:latin typeface="Calibri" pitchFamily="34" charset="0"/>
                <a:sym typeface="Symbol" pitchFamily="18" charset="2"/>
              </a:rPr>
              <a:t></a:t>
            </a:r>
            <a:r>
              <a:rPr lang="en-GB" b="0" i="1">
                <a:latin typeface="Calibri" pitchFamily="34" charset="0"/>
              </a:rPr>
              <a:t>0)</a:t>
            </a:r>
            <a:r>
              <a:rPr lang="en-GB" b="0" i="1">
                <a:latin typeface="Calibri" pitchFamily="34" charset="0"/>
                <a:sym typeface="Symbol" pitchFamily="18" charset="2"/>
              </a:rPr>
              <a:t> B</a:t>
            </a:r>
            <a:r>
              <a:rPr lang="en-GB" b="0">
                <a:latin typeface="Calibri" pitchFamily="34" charset="0"/>
                <a:sym typeface="Symbol" pitchFamily="18" charset="2"/>
              </a:rPr>
              <a:t>(SD)   </a:t>
            </a:r>
            <a:r>
              <a:rPr lang="en-GB" sz="1200" b="0">
                <a:latin typeface="Calibri" pitchFamily="34" charset="0"/>
                <a:sym typeface="Symbol" pitchFamily="18" charset="2"/>
              </a:rPr>
              <a:t>V.F.Dmitiev et al. Phys.Rev.C 65 (2001)015803</a:t>
            </a:r>
            <a:endParaRPr lang="it-IT" sz="1200" b="0">
              <a:latin typeface="Calibri" pitchFamily="34" charset="0"/>
            </a:endParaRPr>
          </a:p>
        </p:txBody>
      </p:sp>
      <p:sp>
        <p:nvSpPr>
          <p:cNvPr id="44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44513" y="428625"/>
            <a:ext cx="8145462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it-IT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</a:t>
            </a:r>
            <a:r>
              <a:rPr lang="it-IT" sz="28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Studio delle reazioni </a:t>
            </a:r>
            <a:r>
              <a:rPr lang="it-IT" sz="2800" i="1" baseline="30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13</a:t>
            </a:r>
            <a:r>
              <a:rPr lang="it-IT" sz="28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C(</a:t>
            </a:r>
            <a:r>
              <a:rPr lang="it-IT" sz="2800" i="1" baseline="30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18</a:t>
            </a:r>
            <a:r>
              <a:rPr lang="it-IT" sz="28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O,</a:t>
            </a:r>
            <a:r>
              <a:rPr lang="it-IT" sz="2800" i="1" baseline="30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16</a:t>
            </a:r>
            <a:r>
              <a:rPr lang="it-IT" sz="28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 – </a:t>
            </a:r>
            <a:r>
              <a:rPr lang="it-IT" sz="2800" i="1" baseline="30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15</a:t>
            </a:r>
            <a:r>
              <a:rPr lang="it-IT" sz="28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O)</a:t>
            </a:r>
            <a:r>
              <a:rPr lang="it-IT" sz="2800" i="1" baseline="30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15</a:t>
            </a:r>
            <a:r>
              <a:rPr lang="it-IT" sz="28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 – </a:t>
            </a:r>
            <a:r>
              <a:rPr lang="it-IT" sz="2800" i="1" baseline="30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16</a:t>
            </a:r>
            <a:r>
              <a:rPr lang="it-IT" sz="2800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</a:t>
            </a:r>
          </a:p>
        </p:txBody>
      </p:sp>
      <p:sp>
        <p:nvSpPr>
          <p:cNvPr id="135171" name="Rectangle 4"/>
          <p:cNvSpPr>
            <a:spLocks noChangeArrowheads="1"/>
          </p:cNvSpPr>
          <p:nvPr/>
        </p:nvSpPr>
        <p:spPr bwMode="auto">
          <a:xfrm>
            <a:off x="1428750" y="1428750"/>
            <a:ext cx="578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>
                <a:solidFill>
                  <a:srgbClr val="CC0000"/>
                </a:solidFill>
                <a:latin typeface="Calibri" pitchFamily="34" charset="0"/>
              </a:rPr>
              <a:t>Gennaio 2008- Marzo 2009</a:t>
            </a:r>
          </a:p>
        </p:txBody>
      </p:sp>
      <p:sp>
        <p:nvSpPr>
          <p:cNvPr id="135172" name="CasellaDiTesto 3"/>
          <p:cNvSpPr txBox="1">
            <a:spLocks noChangeArrowheads="1"/>
          </p:cNvSpPr>
          <p:nvPr/>
        </p:nvSpPr>
        <p:spPr bwMode="auto">
          <a:xfrm>
            <a:off x="914400" y="2286000"/>
            <a:ext cx="6357938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0">
                <a:latin typeface="Calibri" pitchFamily="34" charset="0"/>
              </a:rPr>
              <a:t>Obiettivi scientifici: </a:t>
            </a:r>
          </a:p>
          <a:p>
            <a:endParaRPr lang="it-IT" sz="2400" b="0">
              <a:latin typeface="Calibri" pitchFamily="34" charset="0"/>
            </a:endParaRPr>
          </a:p>
          <a:p>
            <a:r>
              <a:rPr lang="it-IT" sz="2400" b="0">
                <a:latin typeface="Calibri" pitchFamily="34" charset="0"/>
              </a:rPr>
              <a:t>Studio degli isotopi ricchi di neutroni del carbonio </a:t>
            </a:r>
            <a:r>
              <a:rPr lang="it-IT" sz="2400" b="0" baseline="30000">
                <a:latin typeface="Calibri" pitchFamily="34" charset="0"/>
              </a:rPr>
              <a:t>15,16</a:t>
            </a:r>
            <a:r>
              <a:rPr lang="it-IT" sz="2400" b="0">
                <a:latin typeface="Calibri" pitchFamily="34" charset="0"/>
              </a:rPr>
              <a:t>C</a:t>
            </a:r>
          </a:p>
          <a:p>
            <a:endParaRPr lang="it-IT" sz="2400" b="0">
              <a:latin typeface="Calibri" pitchFamily="34" charset="0"/>
            </a:endParaRPr>
          </a:p>
          <a:p>
            <a:r>
              <a:rPr lang="it-IT" sz="2400" b="0">
                <a:latin typeface="Calibri" pitchFamily="34" charset="0"/>
              </a:rPr>
              <a:t>Studio del meccanismo di trasferimento di due neutroni nella reazione (</a:t>
            </a:r>
            <a:r>
              <a:rPr lang="it-IT" sz="2400" b="0" baseline="30000">
                <a:latin typeface="Calibri" pitchFamily="34" charset="0"/>
              </a:rPr>
              <a:t>18</a:t>
            </a:r>
            <a:r>
              <a:rPr lang="it-IT" sz="2400" b="0">
                <a:latin typeface="Calibri" pitchFamily="34" charset="0"/>
              </a:rPr>
              <a:t>O,</a:t>
            </a:r>
            <a:r>
              <a:rPr lang="it-IT" sz="2400" b="0" baseline="30000">
                <a:latin typeface="Calibri" pitchFamily="34" charset="0"/>
              </a:rPr>
              <a:t>16</a:t>
            </a:r>
            <a:r>
              <a:rPr lang="it-IT" sz="2400" b="0">
                <a:latin typeface="Calibri" pitchFamily="34" charset="0"/>
              </a:rPr>
              <a:t>O) mediante confronto con reazioni (t,p)</a:t>
            </a:r>
          </a:p>
          <a:p>
            <a:endParaRPr lang="it-IT" sz="2400" b="0">
              <a:latin typeface="Calibri" pitchFamily="34" charset="0"/>
            </a:endParaRPr>
          </a:p>
          <a:p>
            <a:endParaRPr lang="it-IT" b="0">
              <a:solidFill>
                <a:srgbClr val="FF0000"/>
              </a:solidFill>
              <a:latin typeface="Calibri" pitchFamily="34" charset="0"/>
            </a:endParaRPr>
          </a:p>
          <a:p>
            <a:endParaRPr lang="it-IT" b="0">
              <a:latin typeface="Calibri" pitchFamily="34" charset="0"/>
            </a:endParaRPr>
          </a:p>
          <a:p>
            <a:endParaRPr lang="it-IT" b="0"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Text Box 2"/>
          <p:cNvSpPr txBox="1">
            <a:spLocks noChangeArrowheads="1"/>
          </p:cNvSpPr>
          <p:nvPr/>
        </p:nvSpPr>
        <p:spPr bwMode="auto">
          <a:xfrm>
            <a:off x="1752600" y="4495800"/>
            <a:ext cx="42672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sz="2400" b="0">
              <a:latin typeface="Times New Roman" pitchFamily="18" charset="0"/>
            </a:endParaRP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228600" y="1295400"/>
            <a:ext cx="8915400" cy="52054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it-IT" sz="2400" b="0">
                <a:latin typeface="Times New Roman" pitchFamily="18" charset="0"/>
              </a:rPr>
              <a:t>    </a:t>
            </a:r>
            <a:r>
              <a:rPr lang="it-IT" sz="2400">
                <a:solidFill>
                  <a:srgbClr val="FF0000"/>
                </a:solidFill>
                <a:latin typeface="Times New Roman" pitchFamily="18" charset="0"/>
              </a:rPr>
              <a:t>High resolution Spectroscopy of ligth neutron rich nuclei via </a:t>
            </a:r>
          </a:p>
          <a:p>
            <a:r>
              <a:rPr lang="it-IT" sz="2400">
                <a:solidFill>
                  <a:srgbClr val="FF0000"/>
                </a:solidFill>
                <a:latin typeface="Times New Roman" pitchFamily="18" charset="0"/>
              </a:rPr>
              <a:t>      multineutron transfer using  tandem </a:t>
            </a:r>
            <a:r>
              <a:rPr lang="it-IT" sz="2400" baseline="30000">
                <a:solidFill>
                  <a:srgbClr val="FF0000"/>
                </a:solidFill>
                <a:latin typeface="Times New Roman" pitchFamily="18" charset="0"/>
              </a:rPr>
              <a:t>14</a:t>
            </a:r>
            <a:r>
              <a:rPr lang="it-IT" sz="2400">
                <a:solidFill>
                  <a:srgbClr val="FF0000"/>
                </a:solidFill>
                <a:latin typeface="Times New Roman" pitchFamily="18" charset="0"/>
              </a:rPr>
              <a:t>C beam</a:t>
            </a:r>
          </a:p>
          <a:p>
            <a:endParaRPr lang="it-IT" sz="240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it-IT" sz="2400" b="0">
                <a:latin typeface="Times New Roman" pitchFamily="18" charset="0"/>
              </a:rPr>
              <a:t>Waiting for the</a:t>
            </a:r>
            <a:r>
              <a:rPr lang="it-IT" sz="2400" b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it-IT" sz="2400" baseline="30000">
                <a:solidFill>
                  <a:srgbClr val="CC0000"/>
                </a:solidFill>
                <a:latin typeface="Times New Roman" pitchFamily="18" charset="0"/>
              </a:rPr>
              <a:t>14</a:t>
            </a:r>
            <a:r>
              <a:rPr lang="it-IT" sz="2400">
                <a:solidFill>
                  <a:srgbClr val="CC0000"/>
                </a:solidFill>
                <a:latin typeface="Times New Roman" pitchFamily="18" charset="0"/>
              </a:rPr>
              <a:t> C</a:t>
            </a:r>
            <a:r>
              <a:rPr lang="it-IT" sz="2400" b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it-IT" sz="2400" b="0">
                <a:latin typeface="Times New Roman" pitchFamily="18" charset="0"/>
              </a:rPr>
              <a:t>beam, the LNS PAC suggested to start with</a:t>
            </a:r>
            <a:r>
              <a:rPr lang="it-IT" sz="2400" b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it-IT" sz="2400" baseline="30000">
                <a:solidFill>
                  <a:srgbClr val="CC0000"/>
                </a:solidFill>
                <a:latin typeface="Times New Roman" pitchFamily="18" charset="0"/>
              </a:rPr>
              <a:t>18</a:t>
            </a:r>
            <a:r>
              <a:rPr lang="it-IT" sz="2400">
                <a:solidFill>
                  <a:srgbClr val="CC0000"/>
                </a:solidFill>
                <a:latin typeface="Times New Roman" pitchFamily="18" charset="0"/>
              </a:rPr>
              <a:t>O.</a:t>
            </a:r>
            <a:endParaRPr lang="it-IT" sz="2400" b="0">
              <a:solidFill>
                <a:srgbClr val="CC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it-IT" sz="2400" b="0">
                <a:solidFill>
                  <a:srgbClr val="CC0000"/>
                </a:solidFill>
                <a:latin typeface="Times New Roman" pitchFamily="18" charset="0"/>
              </a:rPr>
              <a:t>              </a:t>
            </a:r>
            <a:r>
              <a:rPr lang="it-IT" sz="2000" b="0">
                <a:solidFill>
                  <a:srgbClr val="CC0000"/>
                </a:solidFill>
                <a:latin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it-IT" sz="2400">
                <a:solidFill>
                  <a:srgbClr val="CC0000"/>
                </a:solidFill>
                <a:latin typeface="Times New Roman" pitchFamily="18" charset="0"/>
              </a:rPr>
              <a:t>       </a:t>
            </a:r>
            <a:r>
              <a:rPr lang="it-IT" sz="3200" baseline="30000">
                <a:solidFill>
                  <a:srgbClr val="CC0000"/>
                </a:solidFill>
                <a:latin typeface="Times New Roman" pitchFamily="18" charset="0"/>
              </a:rPr>
              <a:t>12,13</a:t>
            </a:r>
            <a:r>
              <a:rPr lang="it-IT" sz="3200">
                <a:solidFill>
                  <a:srgbClr val="CC0000"/>
                </a:solidFill>
                <a:latin typeface="Times New Roman" pitchFamily="18" charset="0"/>
              </a:rPr>
              <a:t>C(</a:t>
            </a:r>
            <a:r>
              <a:rPr lang="it-IT" sz="3200" baseline="30000">
                <a:solidFill>
                  <a:srgbClr val="CC0000"/>
                </a:solidFill>
                <a:latin typeface="Times New Roman" pitchFamily="18" charset="0"/>
              </a:rPr>
              <a:t>18</a:t>
            </a:r>
            <a:r>
              <a:rPr lang="it-IT" sz="3200">
                <a:solidFill>
                  <a:srgbClr val="CC0000"/>
                </a:solidFill>
                <a:latin typeface="Times New Roman" pitchFamily="18" charset="0"/>
              </a:rPr>
              <a:t>O,</a:t>
            </a:r>
            <a:r>
              <a:rPr lang="it-IT" sz="3200" baseline="30000">
                <a:solidFill>
                  <a:srgbClr val="CC0000"/>
                </a:solidFill>
                <a:latin typeface="Times New Roman" pitchFamily="18" charset="0"/>
              </a:rPr>
              <a:t>15,16,17</a:t>
            </a:r>
            <a:r>
              <a:rPr lang="it-IT" sz="3200">
                <a:solidFill>
                  <a:srgbClr val="CC0000"/>
                </a:solidFill>
                <a:latin typeface="Times New Roman" pitchFamily="18" charset="0"/>
              </a:rPr>
              <a:t>O),</a:t>
            </a:r>
            <a:r>
              <a:rPr lang="it-IT" sz="3200" b="0">
                <a:solidFill>
                  <a:srgbClr val="CC0000"/>
                </a:solidFill>
                <a:latin typeface="Times New Roman" pitchFamily="18" charset="0"/>
              </a:rPr>
              <a:t>  </a:t>
            </a:r>
            <a:r>
              <a:rPr lang="it-IT" sz="3200" b="0">
                <a:latin typeface="Times New Roman" pitchFamily="18" charset="0"/>
              </a:rPr>
              <a:t>to study </a:t>
            </a:r>
            <a:r>
              <a:rPr lang="it-IT" sz="3200" b="0" baseline="30000">
                <a:latin typeface="Times New Roman" pitchFamily="18" charset="0"/>
              </a:rPr>
              <a:t>13,14,15,16</a:t>
            </a:r>
            <a:r>
              <a:rPr lang="it-IT" sz="3200" b="0">
                <a:latin typeface="Times New Roman" pitchFamily="18" charset="0"/>
              </a:rPr>
              <a:t> C nuclei</a:t>
            </a:r>
          </a:p>
          <a:p>
            <a:pPr>
              <a:spcBef>
                <a:spcPct val="50000"/>
              </a:spcBef>
            </a:pPr>
            <a:r>
              <a:rPr lang="it-IT" sz="2000" b="0">
                <a:latin typeface="Times New Roman" pitchFamily="18" charset="0"/>
              </a:rPr>
              <a:t>                                 </a:t>
            </a:r>
            <a:r>
              <a:rPr lang="it-IT" sz="2400" b="0">
                <a:latin typeface="Times New Roman" pitchFamily="18" charset="0"/>
              </a:rPr>
              <a:t>Test done (October 2008) at E</a:t>
            </a:r>
            <a:r>
              <a:rPr lang="it-IT" sz="2400" b="0" baseline="-25000">
                <a:latin typeface="Times New Roman" pitchFamily="18" charset="0"/>
              </a:rPr>
              <a:t>inc</a:t>
            </a:r>
            <a:r>
              <a:rPr lang="it-IT" sz="2400" b="0">
                <a:latin typeface="Times New Roman" pitchFamily="18" charset="0"/>
              </a:rPr>
              <a:t>=  84 MeV .</a:t>
            </a:r>
          </a:p>
          <a:p>
            <a:pPr>
              <a:spcBef>
                <a:spcPct val="50000"/>
              </a:spcBef>
            </a:pPr>
            <a:r>
              <a:rPr lang="it-IT" sz="2400">
                <a:solidFill>
                  <a:srgbClr val="FF0000"/>
                </a:solidFill>
                <a:latin typeface="Times New Roman" pitchFamily="18" charset="0"/>
              </a:rPr>
              <a:t>             </a:t>
            </a:r>
          </a:p>
          <a:p>
            <a:pPr>
              <a:spcBef>
                <a:spcPct val="50000"/>
              </a:spcBef>
            </a:pPr>
            <a:r>
              <a:rPr lang="it-IT" sz="2400">
                <a:solidFill>
                  <a:srgbClr val="FF0000"/>
                </a:solidFill>
                <a:latin typeface="Times New Roman" pitchFamily="18" charset="0"/>
              </a:rPr>
              <a:t>                      Perspective:  use a  </a:t>
            </a:r>
            <a:r>
              <a:rPr lang="it-IT" sz="2400" baseline="30000">
                <a:solidFill>
                  <a:srgbClr val="FF0000"/>
                </a:solidFill>
                <a:latin typeface="Times New Roman" pitchFamily="18" charset="0"/>
              </a:rPr>
              <a:t>14</a:t>
            </a:r>
            <a:r>
              <a:rPr lang="it-IT" sz="2400">
                <a:solidFill>
                  <a:srgbClr val="FF0000"/>
                </a:solidFill>
                <a:latin typeface="Times New Roman" pitchFamily="18" charset="0"/>
              </a:rPr>
              <a:t>C  target ( to study  </a:t>
            </a:r>
            <a:r>
              <a:rPr lang="it-IT" sz="2400" baseline="30000">
                <a:solidFill>
                  <a:srgbClr val="FF0000"/>
                </a:solidFill>
                <a:latin typeface="Times New Roman" pitchFamily="18" charset="0"/>
              </a:rPr>
              <a:t>17</a:t>
            </a:r>
            <a:r>
              <a:rPr lang="it-IT" sz="2400">
                <a:solidFill>
                  <a:srgbClr val="FF0000"/>
                </a:solidFill>
                <a:latin typeface="Times New Roman" pitchFamily="18" charset="0"/>
              </a:rPr>
              <a:t>C)</a:t>
            </a:r>
          </a:p>
          <a:p>
            <a:pPr>
              <a:spcBef>
                <a:spcPct val="50000"/>
              </a:spcBef>
            </a:pPr>
            <a:endParaRPr lang="it-IT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40997" name="Rectangle 1026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400">
                <a:solidFill>
                  <a:schemeClr val="bg1"/>
                </a:solidFill>
              </a:rPr>
              <a:t>Multineutron transfer induced with </a:t>
            </a:r>
            <a:r>
              <a:rPr lang="en-US" sz="2400" baseline="30000">
                <a:solidFill>
                  <a:schemeClr val="bg1"/>
                </a:solidFill>
              </a:rPr>
              <a:t>18</a:t>
            </a:r>
            <a:r>
              <a:rPr lang="en-US" sz="2400">
                <a:solidFill>
                  <a:schemeClr val="bg1"/>
                </a:solidFill>
              </a:rPr>
              <a:t>O tandem beams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90600"/>
            <a:ext cx="3186113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0211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066800"/>
            <a:ext cx="316706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02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862388"/>
            <a:ext cx="3155950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0213" name="Rettangolo 13"/>
          <p:cNvSpPr>
            <a:spLocks noChangeArrowheads="1"/>
          </p:cNvSpPr>
          <p:nvPr/>
        </p:nvSpPr>
        <p:spPr bwMode="auto">
          <a:xfrm>
            <a:off x="3500438" y="4143375"/>
            <a:ext cx="564356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aseline="30000">
                <a:solidFill>
                  <a:srgbClr val="FF0000"/>
                </a:solidFill>
              </a:rPr>
              <a:t>13</a:t>
            </a:r>
            <a:r>
              <a:rPr lang="it-IT" sz="2000">
                <a:solidFill>
                  <a:srgbClr val="FF0000"/>
                </a:solidFill>
              </a:rPr>
              <a:t>C target 50 </a:t>
            </a:r>
            <a:r>
              <a:rPr lang="el-GR" sz="2000">
                <a:solidFill>
                  <a:srgbClr val="FF0000"/>
                </a:solidFill>
              </a:rPr>
              <a:t>μ</a:t>
            </a:r>
            <a:r>
              <a:rPr lang="it-IT" sz="2000">
                <a:solidFill>
                  <a:srgbClr val="FF0000"/>
                </a:solidFill>
              </a:rPr>
              <a:t>g/cm</a:t>
            </a:r>
            <a:r>
              <a:rPr lang="it-IT" sz="2000" baseline="30000">
                <a:solidFill>
                  <a:srgbClr val="FF0000"/>
                </a:solidFill>
              </a:rPr>
              <a:t>2</a:t>
            </a:r>
            <a:r>
              <a:rPr lang="it-IT" sz="2000">
                <a:solidFill>
                  <a:srgbClr val="FF0000"/>
                </a:solidFill>
              </a:rPr>
              <a:t> tick</a:t>
            </a:r>
            <a:r>
              <a:rPr lang="it-IT" sz="2000" b="0"/>
              <a:t> </a:t>
            </a:r>
          </a:p>
          <a:p>
            <a:endParaRPr lang="it-IT" sz="2000" b="0"/>
          </a:p>
          <a:p>
            <a:r>
              <a:rPr lang="it-IT" sz="2000">
                <a:solidFill>
                  <a:srgbClr val="FF0000"/>
                </a:solidFill>
                <a:latin typeface="Calibri" pitchFamily="34" charset="0"/>
              </a:rPr>
              <a:t>Average energy resolution </a:t>
            </a:r>
            <a:r>
              <a:rPr lang="it-IT" sz="200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~ 250 keV (FWHM)</a:t>
            </a:r>
          </a:p>
          <a:p>
            <a:endParaRPr lang="it-IT" sz="2000"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r>
              <a:rPr lang="it-IT" sz="200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Angular resolution in the CM reference ~ 1.5</a:t>
            </a:r>
            <a:r>
              <a:rPr lang="it-IT" sz="2000">
                <a:solidFill>
                  <a:srgbClr val="FF0000"/>
                </a:solidFill>
                <a:latin typeface="Calibri" pitchFamily="34" charset="0"/>
                <a:cs typeface="Arial" pitchFamily="34" charset="0"/>
                <a:sym typeface="Symbol" pitchFamily="18" charset="2"/>
              </a:rPr>
              <a:t></a:t>
            </a:r>
            <a:r>
              <a:rPr lang="it-IT" sz="200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(FWHM)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000232" y="1714488"/>
            <a:ext cx="369332" cy="552868"/>
          </a:xfrm>
          <a:prstGeom prst="rect">
            <a:avLst/>
          </a:prstGeom>
          <a:solidFill>
            <a:schemeClr val="bg1"/>
          </a:solidFill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rgbClr val="FF0000"/>
                </a:solidFill>
                <a:cs typeface="Arial" pitchFamily="34" charset="0"/>
              </a:rPr>
              <a:t>10,8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85984" y="1571612"/>
            <a:ext cx="369332" cy="642942"/>
          </a:xfrm>
          <a:prstGeom prst="rect">
            <a:avLst/>
          </a:prstGeom>
          <a:solidFill>
            <a:schemeClr val="bg1"/>
          </a:solidFill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rgbClr val="FF0000"/>
                </a:solidFill>
                <a:cs typeface="Arial" pitchFamily="34" charset="0"/>
              </a:rPr>
              <a:t>12.9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858016" y="1785926"/>
            <a:ext cx="307777" cy="338554"/>
          </a:xfrm>
          <a:prstGeom prst="rect">
            <a:avLst/>
          </a:prstGeom>
          <a:solidFill>
            <a:schemeClr val="tx1"/>
          </a:solidFill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solidFill>
                  <a:srgbClr val="000000"/>
                </a:solidFill>
                <a:latin typeface="+mn-lt"/>
              </a:rPr>
              <a:t>10,8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000232" y="4572008"/>
            <a:ext cx="307777" cy="338554"/>
          </a:xfrm>
          <a:prstGeom prst="rect">
            <a:avLst/>
          </a:prstGeom>
          <a:solidFill>
            <a:schemeClr val="tx1"/>
          </a:solidFill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solidFill>
                  <a:srgbClr val="000000"/>
                </a:solidFill>
                <a:latin typeface="+mn-lt"/>
              </a:rPr>
              <a:t>10,8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63959" y="4572008"/>
            <a:ext cx="307777" cy="338554"/>
          </a:xfrm>
          <a:prstGeom prst="rect">
            <a:avLst/>
          </a:prstGeom>
          <a:solidFill>
            <a:schemeClr val="tx1"/>
          </a:solidFill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solidFill>
                  <a:srgbClr val="000000"/>
                </a:solidFill>
                <a:latin typeface="+mn-lt"/>
              </a:rPr>
              <a:t>13,0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7131626" y="1357298"/>
            <a:ext cx="369332" cy="500066"/>
          </a:xfrm>
          <a:prstGeom prst="rect">
            <a:avLst/>
          </a:prstGeom>
          <a:solidFill>
            <a:schemeClr val="bg1"/>
          </a:solidFill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rgbClr val="FF0000"/>
                </a:solidFill>
                <a:cs typeface="Arial" pitchFamily="34" charset="0"/>
              </a:rPr>
              <a:t>12.9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786578" y="1571612"/>
            <a:ext cx="369332" cy="552868"/>
          </a:xfrm>
          <a:prstGeom prst="rect">
            <a:avLst/>
          </a:prstGeom>
          <a:solidFill>
            <a:schemeClr val="bg1"/>
          </a:solidFill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rgbClr val="FF0000"/>
                </a:solidFill>
                <a:cs typeface="Arial" pitchFamily="34" charset="0"/>
              </a:rPr>
              <a:t>10,8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928794" y="4376330"/>
            <a:ext cx="369332" cy="552868"/>
          </a:xfrm>
          <a:prstGeom prst="rect">
            <a:avLst/>
          </a:prstGeom>
          <a:solidFill>
            <a:schemeClr val="bg1"/>
          </a:solidFill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rgbClr val="FF0000"/>
                </a:solidFill>
                <a:cs typeface="Arial" pitchFamily="34" charset="0"/>
              </a:rPr>
              <a:t>10,8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214546" y="4286256"/>
            <a:ext cx="369332" cy="642942"/>
          </a:xfrm>
          <a:prstGeom prst="rect">
            <a:avLst/>
          </a:prstGeom>
          <a:solidFill>
            <a:schemeClr val="bg1"/>
          </a:solidFill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rgbClr val="FF0000"/>
                </a:solidFill>
                <a:cs typeface="Arial" pitchFamily="34" charset="0"/>
              </a:rPr>
              <a:t>12.9</a:t>
            </a:r>
          </a:p>
        </p:txBody>
      </p:sp>
      <p:sp>
        <p:nvSpPr>
          <p:cNvPr id="350224" name="Rectangle 1026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it-IT" sz="2800">
                <a:solidFill>
                  <a:schemeClr val="bg1"/>
                </a:solidFill>
              </a:rPr>
              <a:t>The </a:t>
            </a:r>
            <a:r>
              <a:rPr lang="it-IT" sz="2800" baseline="30000">
                <a:solidFill>
                  <a:schemeClr val="bg1"/>
                </a:solidFill>
              </a:rPr>
              <a:t>13</a:t>
            </a:r>
            <a:r>
              <a:rPr lang="it-IT" sz="2800">
                <a:solidFill>
                  <a:schemeClr val="bg1"/>
                </a:solidFill>
              </a:rPr>
              <a:t>C(</a:t>
            </a:r>
            <a:r>
              <a:rPr lang="it-IT" sz="2800" baseline="30000">
                <a:solidFill>
                  <a:schemeClr val="bg1"/>
                </a:solidFill>
              </a:rPr>
              <a:t>18</a:t>
            </a:r>
            <a:r>
              <a:rPr lang="it-IT" sz="2800">
                <a:solidFill>
                  <a:schemeClr val="bg1"/>
                </a:solidFill>
              </a:rPr>
              <a:t>O,</a:t>
            </a:r>
            <a:r>
              <a:rPr lang="it-IT" sz="2800" baseline="30000">
                <a:solidFill>
                  <a:schemeClr val="bg1"/>
                </a:solidFill>
              </a:rPr>
              <a:t>16</a:t>
            </a:r>
            <a:r>
              <a:rPr lang="it-IT" sz="2800">
                <a:solidFill>
                  <a:schemeClr val="bg1"/>
                </a:solidFill>
              </a:rPr>
              <a:t>O)</a:t>
            </a:r>
            <a:r>
              <a:rPr lang="it-IT" sz="2800" baseline="30000">
                <a:solidFill>
                  <a:schemeClr val="bg1"/>
                </a:solidFill>
              </a:rPr>
              <a:t>15</a:t>
            </a:r>
            <a:r>
              <a:rPr lang="it-IT" sz="2800">
                <a:solidFill>
                  <a:schemeClr val="bg1"/>
                </a:solidFill>
              </a:rPr>
              <a:t>C reaction</a:t>
            </a:r>
            <a:r>
              <a:rPr lang="en-US" sz="2800">
                <a:solidFill>
                  <a:schemeClr val="bg1"/>
                </a:solidFill>
              </a:rPr>
              <a:t> </a:t>
            </a:r>
            <a:br>
              <a:rPr lang="en-US" sz="2800">
                <a:solidFill>
                  <a:schemeClr val="bg1"/>
                </a:solidFill>
              </a:rPr>
            </a:br>
            <a:r>
              <a:rPr lang="en-US" sz="2800">
                <a:solidFill>
                  <a:schemeClr val="bg1"/>
                </a:solidFill>
              </a:rPr>
              <a:t>( April 2009 measurements )</a:t>
            </a: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2" descr="nebu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0"/>
            <a:ext cx="6477000" cy="6477000"/>
          </a:xfrm>
          <a:prstGeom prst="rect">
            <a:avLst/>
          </a:prstGeom>
          <a:noFill/>
        </p:spPr>
      </p:pic>
      <p:sp>
        <p:nvSpPr>
          <p:cNvPr id="221187" name="Rectangle 3"/>
          <p:cNvSpPr>
            <a:spLocks noChangeArrowheads="1"/>
          </p:cNvSpPr>
          <p:nvPr/>
        </p:nvSpPr>
        <p:spPr bwMode="auto">
          <a:xfrm>
            <a:off x="0" y="457200"/>
            <a:ext cx="2438400" cy="510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And what </a:t>
            </a:r>
          </a:p>
          <a:p>
            <a:pPr algn="ctr"/>
            <a:r>
              <a:rPr lang="en-US" sz="2400"/>
              <a:t> in the </a:t>
            </a:r>
          </a:p>
          <a:p>
            <a:pPr algn="ctr"/>
            <a:r>
              <a:rPr lang="en-US" sz="2400">
                <a:solidFill>
                  <a:srgbClr val="FF0000"/>
                </a:solidFill>
              </a:rPr>
              <a:t>Nuclear</a:t>
            </a:r>
          </a:p>
          <a:p>
            <a:pPr algn="ctr"/>
            <a:r>
              <a:rPr lang="en-US" sz="2400">
                <a:solidFill>
                  <a:srgbClr val="FF0000"/>
                </a:solidFill>
              </a:rPr>
              <a:t> Astrophysics</a:t>
            </a:r>
          </a:p>
          <a:p>
            <a:pPr algn="ctr"/>
            <a:r>
              <a:rPr lang="en-US" sz="2400"/>
              <a:t>Field?</a:t>
            </a:r>
          </a:p>
        </p:txBody>
      </p:sp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Oval 2"/>
          <p:cNvSpPr>
            <a:spLocks noChangeArrowheads="1"/>
          </p:cNvSpPr>
          <p:nvPr/>
        </p:nvSpPr>
        <p:spPr bwMode="auto">
          <a:xfrm>
            <a:off x="1143000" y="1295400"/>
            <a:ext cx="3200400" cy="2895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499" name="Oval 3"/>
          <p:cNvSpPr>
            <a:spLocks noChangeAspect="1" noChangeArrowheads="1"/>
          </p:cNvSpPr>
          <p:nvPr/>
        </p:nvSpPr>
        <p:spPr bwMode="auto">
          <a:xfrm>
            <a:off x="1371600" y="1524000"/>
            <a:ext cx="2743200" cy="250825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00" name="Line 4"/>
          <p:cNvSpPr>
            <a:spLocks noChangeShapeType="1"/>
          </p:cNvSpPr>
          <p:nvPr/>
        </p:nvSpPr>
        <p:spPr bwMode="auto">
          <a:xfrm rot="5400000">
            <a:off x="2979738" y="650875"/>
            <a:ext cx="0" cy="424180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Dot"/>
            <a:round/>
            <a:headEnd type="arrow" w="med" len="med"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01" name="Line 5"/>
          <p:cNvSpPr>
            <a:spLocks noChangeShapeType="1"/>
          </p:cNvSpPr>
          <p:nvPr/>
        </p:nvSpPr>
        <p:spPr bwMode="auto">
          <a:xfrm rot="742232">
            <a:off x="2641600" y="2622550"/>
            <a:ext cx="109538" cy="27940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02" name="Line 6"/>
          <p:cNvSpPr>
            <a:spLocks noChangeShapeType="1"/>
          </p:cNvSpPr>
          <p:nvPr/>
        </p:nvSpPr>
        <p:spPr bwMode="auto">
          <a:xfrm>
            <a:off x="2705100" y="1651000"/>
            <a:ext cx="12700" cy="23002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03" name="Line 7"/>
          <p:cNvSpPr>
            <a:spLocks noChangeShapeType="1"/>
          </p:cNvSpPr>
          <p:nvPr/>
        </p:nvSpPr>
        <p:spPr bwMode="auto">
          <a:xfrm rot="-394662" flipH="1" flipV="1">
            <a:off x="2819400" y="2697163"/>
            <a:ext cx="1919288" cy="25400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04" name="Line 8"/>
          <p:cNvSpPr>
            <a:spLocks noChangeShapeType="1"/>
          </p:cNvSpPr>
          <p:nvPr/>
        </p:nvSpPr>
        <p:spPr bwMode="auto">
          <a:xfrm flipV="1">
            <a:off x="2717800" y="2568575"/>
            <a:ext cx="2271713" cy="193675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05" name="Text Box 9"/>
          <p:cNvSpPr txBox="1">
            <a:spLocks noChangeArrowheads="1"/>
          </p:cNvSpPr>
          <p:nvPr/>
        </p:nvSpPr>
        <p:spPr bwMode="auto">
          <a:xfrm>
            <a:off x="4795838" y="2217738"/>
            <a:ext cx="29511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it-IT">
                <a:latin typeface="Calibri" pitchFamily="34" charset="0"/>
              </a:rPr>
              <a:t>MAGNEX (-8° </a:t>
            </a:r>
            <a:r>
              <a:rPr lang="it-IT">
                <a:latin typeface="Calibri" pitchFamily="34" charset="0"/>
                <a:sym typeface="Symbol" pitchFamily="18" charset="2"/>
              </a:rPr>
              <a:t></a:t>
            </a:r>
            <a:r>
              <a:rPr lang="it-IT">
                <a:latin typeface="Calibri" pitchFamily="34" charset="0"/>
              </a:rPr>
              <a:t> + 5°)</a:t>
            </a:r>
          </a:p>
        </p:txBody>
      </p:sp>
      <p:sp>
        <p:nvSpPr>
          <p:cNvPr id="362506" name="Rectangle 10"/>
          <p:cNvSpPr>
            <a:spLocks noChangeAspect="1" noChangeArrowheads="1"/>
          </p:cNvSpPr>
          <p:nvPr/>
        </p:nvSpPr>
        <p:spPr bwMode="auto">
          <a:xfrm rot="-4192039">
            <a:off x="4005262" y="2989263"/>
            <a:ext cx="346075" cy="1778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07" name="Rectangle 11"/>
          <p:cNvSpPr>
            <a:spLocks noChangeArrowheads="1"/>
          </p:cNvSpPr>
          <p:nvPr/>
        </p:nvSpPr>
        <p:spPr bwMode="auto">
          <a:xfrm rot="-2965593">
            <a:off x="3576638" y="3529013"/>
            <a:ext cx="614362" cy="100012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08" name="Line 12"/>
          <p:cNvSpPr>
            <a:spLocks noChangeShapeType="1"/>
          </p:cNvSpPr>
          <p:nvPr/>
        </p:nvSpPr>
        <p:spPr bwMode="auto">
          <a:xfrm>
            <a:off x="2717800" y="2762250"/>
            <a:ext cx="2271713" cy="18891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09" name="Line 13"/>
          <p:cNvSpPr>
            <a:spLocks noChangeShapeType="1"/>
          </p:cNvSpPr>
          <p:nvPr/>
        </p:nvSpPr>
        <p:spPr bwMode="auto">
          <a:xfrm>
            <a:off x="2717800" y="2771775"/>
            <a:ext cx="1617663" cy="6286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10" name="Text Box 14"/>
          <p:cNvSpPr txBox="1">
            <a:spLocks noChangeArrowheads="1"/>
          </p:cNvSpPr>
          <p:nvPr/>
        </p:nvSpPr>
        <p:spPr bwMode="auto">
          <a:xfrm>
            <a:off x="4178300" y="3122613"/>
            <a:ext cx="1681163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it-IT" sz="1600">
                <a:latin typeface="Calibri" pitchFamily="34" charset="0"/>
              </a:rPr>
              <a:t>T</a:t>
            </a:r>
            <a:r>
              <a:rPr lang="it-IT" sz="1600" baseline="-25000">
                <a:latin typeface="Calibri" pitchFamily="34" charset="0"/>
              </a:rPr>
              <a:t>1 </a:t>
            </a:r>
            <a:r>
              <a:rPr lang="it-IT" sz="1600">
                <a:latin typeface="Calibri" pitchFamily="34" charset="0"/>
              </a:rPr>
              <a:t> (5° - 25°)</a:t>
            </a:r>
          </a:p>
        </p:txBody>
      </p:sp>
      <p:sp>
        <p:nvSpPr>
          <p:cNvPr id="362511" name="Text Box 15"/>
          <p:cNvSpPr txBox="1">
            <a:spLocks noChangeArrowheads="1"/>
          </p:cNvSpPr>
          <p:nvPr/>
        </p:nvSpPr>
        <p:spPr bwMode="auto">
          <a:xfrm>
            <a:off x="3937000" y="3505200"/>
            <a:ext cx="20748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it-IT" sz="1600">
                <a:latin typeface="Calibri" pitchFamily="34" charset="0"/>
              </a:rPr>
              <a:t>T</a:t>
            </a:r>
            <a:r>
              <a:rPr lang="it-IT" sz="1600" baseline="-25000">
                <a:latin typeface="Calibri" pitchFamily="34" charset="0"/>
              </a:rPr>
              <a:t>2 </a:t>
            </a:r>
            <a:r>
              <a:rPr lang="it-IT" sz="1600">
                <a:latin typeface="Calibri" pitchFamily="34" charset="0"/>
              </a:rPr>
              <a:t> (30° - 50°)</a:t>
            </a:r>
          </a:p>
        </p:txBody>
      </p:sp>
      <p:sp>
        <p:nvSpPr>
          <p:cNvPr id="362512" name="Rectangle 16"/>
          <p:cNvSpPr>
            <a:spLocks noChangeAspect="1" noChangeArrowheads="1"/>
          </p:cNvSpPr>
          <p:nvPr/>
        </p:nvSpPr>
        <p:spPr bwMode="auto">
          <a:xfrm rot="3023318">
            <a:off x="3098801" y="2890837"/>
            <a:ext cx="61912" cy="328613"/>
          </a:xfrm>
          <a:prstGeom prst="rect">
            <a:avLst/>
          </a:prstGeom>
          <a:solidFill>
            <a:srgbClr val="0000FF"/>
          </a:solidFill>
          <a:ln w="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13" name="Rectangle 17"/>
          <p:cNvSpPr>
            <a:spLocks noChangeAspect="1" noChangeArrowheads="1"/>
          </p:cNvSpPr>
          <p:nvPr/>
        </p:nvSpPr>
        <p:spPr bwMode="auto">
          <a:xfrm rot="1320494">
            <a:off x="3282950" y="2809875"/>
            <a:ext cx="109538" cy="184150"/>
          </a:xfrm>
          <a:prstGeom prst="rect">
            <a:avLst/>
          </a:prstGeom>
          <a:solidFill>
            <a:srgbClr val="0000FF"/>
          </a:solidFill>
          <a:ln w="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14" name="AutoShape 18"/>
          <p:cNvSpPr>
            <a:spLocks noChangeArrowheads="1"/>
          </p:cNvSpPr>
          <p:nvPr/>
        </p:nvSpPr>
        <p:spPr bwMode="auto">
          <a:xfrm rot="5400000">
            <a:off x="5033963" y="2252663"/>
            <a:ext cx="485775" cy="962025"/>
          </a:xfrm>
          <a:prstGeom prst="flowChartManualOperation">
            <a:avLst/>
          </a:prstGeom>
          <a:noFill/>
          <a:ln w="28575">
            <a:solidFill>
              <a:srgbClr val="66FF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15" name="Line 19"/>
          <p:cNvSpPr>
            <a:spLocks noChangeShapeType="1"/>
          </p:cNvSpPr>
          <p:nvPr/>
        </p:nvSpPr>
        <p:spPr bwMode="auto">
          <a:xfrm>
            <a:off x="2705100" y="2762250"/>
            <a:ext cx="792163" cy="84613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16" name="Rectangle 20"/>
          <p:cNvSpPr>
            <a:spLocks noChangeArrowheads="1"/>
          </p:cNvSpPr>
          <p:nvPr/>
        </p:nvSpPr>
        <p:spPr bwMode="auto">
          <a:xfrm>
            <a:off x="2139950" y="2393950"/>
            <a:ext cx="485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 baseline="30000"/>
              <a:t>12</a:t>
            </a:r>
            <a:r>
              <a:rPr lang="it-IT" sz="1600"/>
              <a:t>C</a:t>
            </a:r>
          </a:p>
        </p:txBody>
      </p:sp>
      <p:sp>
        <p:nvSpPr>
          <p:cNvPr id="362517" name="Rectangle 21"/>
          <p:cNvSpPr>
            <a:spLocks noChangeArrowheads="1"/>
          </p:cNvSpPr>
          <p:nvPr/>
        </p:nvSpPr>
        <p:spPr bwMode="auto">
          <a:xfrm>
            <a:off x="685800" y="2438400"/>
            <a:ext cx="1085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 baseline="30000"/>
              <a:t>16</a:t>
            </a:r>
            <a:r>
              <a:rPr lang="it-IT" sz="1600"/>
              <a:t>O beam</a:t>
            </a:r>
          </a:p>
        </p:txBody>
      </p:sp>
      <p:pic>
        <p:nvPicPr>
          <p:cNvPr id="362518" name="Picture 22"/>
          <p:cNvPicPr>
            <a:picLocks noChangeAspect="1" noChangeArrowheads="1"/>
          </p:cNvPicPr>
          <p:nvPr/>
        </p:nvPicPr>
        <p:blipFill>
          <a:blip r:embed="rId3" cstate="print"/>
          <a:srcRect t="52159" r="54245" b="16826"/>
          <a:stretch>
            <a:fillRect/>
          </a:stretch>
        </p:blipFill>
        <p:spPr bwMode="auto">
          <a:xfrm>
            <a:off x="4521200" y="3886200"/>
            <a:ext cx="4414838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2519" name="AutoShape 23"/>
          <p:cNvSpPr>
            <a:spLocks noChangeArrowheads="1"/>
          </p:cNvSpPr>
          <p:nvPr/>
        </p:nvSpPr>
        <p:spPr bwMode="auto">
          <a:xfrm>
            <a:off x="5791200" y="2660650"/>
            <a:ext cx="1385888" cy="101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4866977 h 21600"/>
              <a:gd name="T4" fmla="*/ 2147483647 w 21600"/>
              <a:gd name="T5" fmla="*/ 49733953 h 21600"/>
              <a:gd name="T6" fmla="*/ 2147483647 w 21600"/>
              <a:gd name="T7" fmla="*/ 2486697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20" name="AutoShape 24"/>
          <p:cNvSpPr>
            <a:spLocks noChangeArrowheads="1"/>
          </p:cNvSpPr>
          <p:nvPr/>
        </p:nvSpPr>
        <p:spPr bwMode="auto">
          <a:xfrm rot="5400000">
            <a:off x="6754019" y="3159919"/>
            <a:ext cx="865187" cy="2000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735492252 h 21600"/>
              <a:gd name="T4" fmla="*/ 2147483647 w 21600"/>
              <a:gd name="T5" fmla="*/ 1470977391 h 21600"/>
              <a:gd name="T6" fmla="*/ 2147483647 w 21600"/>
              <a:gd name="T7" fmla="*/ 73549225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pic>
        <p:nvPicPr>
          <p:cNvPr id="362521" name="Picture 25"/>
          <p:cNvPicPr>
            <a:picLocks noChangeAspect="1" noChangeArrowheads="1"/>
          </p:cNvPicPr>
          <p:nvPr/>
        </p:nvPicPr>
        <p:blipFill>
          <a:blip r:embed="rId4" cstate="print"/>
          <a:srcRect l="2383" t="52159" r="54102" b="16826"/>
          <a:stretch>
            <a:fillRect/>
          </a:stretch>
        </p:blipFill>
        <p:spPr bwMode="auto">
          <a:xfrm>
            <a:off x="228600" y="4267200"/>
            <a:ext cx="410527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2522" name="Line 26"/>
          <p:cNvSpPr>
            <a:spLocks noChangeShapeType="1"/>
          </p:cNvSpPr>
          <p:nvPr/>
        </p:nvSpPr>
        <p:spPr bwMode="auto">
          <a:xfrm>
            <a:off x="3219450" y="4114800"/>
            <a:ext cx="11113" cy="22574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23" name="Line 27"/>
          <p:cNvSpPr>
            <a:spLocks noChangeShapeType="1"/>
          </p:cNvSpPr>
          <p:nvPr/>
        </p:nvSpPr>
        <p:spPr bwMode="auto">
          <a:xfrm>
            <a:off x="3910013" y="4110038"/>
            <a:ext cx="9525" cy="22574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24" name="AutoShape 28"/>
          <p:cNvSpPr>
            <a:spLocks noChangeArrowheads="1"/>
          </p:cNvSpPr>
          <p:nvPr/>
        </p:nvSpPr>
        <p:spPr bwMode="auto">
          <a:xfrm rot="6369758">
            <a:off x="3452019" y="3993356"/>
            <a:ext cx="706438" cy="1428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136753815 h 21600"/>
              <a:gd name="T4" fmla="*/ 2147483647 w 21600"/>
              <a:gd name="T5" fmla="*/ 273505514 h 21600"/>
              <a:gd name="T6" fmla="*/ 2147483647 w 21600"/>
              <a:gd name="T7" fmla="*/ 13675381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25" name="Line 29"/>
          <p:cNvSpPr>
            <a:spLocks noChangeShapeType="1"/>
          </p:cNvSpPr>
          <p:nvPr/>
        </p:nvSpPr>
        <p:spPr bwMode="auto">
          <a:xfrm>
            <a:off x="6369050" y="3576638"/>
            <a:ext cx="11113" cy="225742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26" name="Line 30"/>
          <p:cNvSpPr>
            <a:spLocks noChangeShapeType="1"/>
          </p:cNvSpPr>
          <p:nvPr/>
        </p:nvSpPr>
        <p:spPr bwMode="auto">
          <a:xfrm>
            <a:off x="8012113" y="3560763"/>
            <a:ext cx="9525" cy="225742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27" name="Line 31"/>
          <p:cNvSpPr>
            <a:spLocks noChangeAspect="1" noChangeShapeType="1"/>
          </p:cNvSpPr>
          <p:nvPr/>
        </p:nvSpPr>
        <p:spPr bwMode="auto">
          <a:xfrm rot="-600000">
            <a:off x="4818063" y="1608138"/>
            <a:ext cx="1758950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28" name="Line 32"/>
          <p:cNvSpPr>
            <a:spLocks noChangeAspect="1" noChangeShapeType="1"/>
          </p:cNvSpPr>
          <p:nvPr/>
        </p:nvSpPr>
        <p:spPr bwMode="auto">
          <a:xfrm rot="471795">
            <a:off x="6642100" y="990600"/>
            <a:ext cx="9890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29" name="Line 33"/>
          <p:cNvSpPr>
            <a:spLocks noChangeAspect="1" noChangeShapeType="1"/>
          </p:cNvSpPr>
          <p:nvPr/>
        </p:nvSpPr>
        <p:spPr bwMode="auto">
          <a:xfrm rot="-1381646">
            <a:off x="6618288" y="533400"/>
            <a:ext cx="17748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30" name="Line 34"/>
          <p:cNvSpPr>
            <a:spLocks noChangeAspect="1" noChangeShapeType="1"/>
          </p:cNvSpPr>
          <p:nvPr/>
        </p:nvSpPr>
        <p:spPr bwMode="auto">
          <a:xfrm rot="1378925">
            <a:off x="6686550" y="1751013"/>
            <a:ext cx="10906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2531" name="Text Box 35"/>
          <p:cNvSpPr txBox="1">
            <a:spLocks noChangeArrowheads="1"/>
          </p:cNvSpPr>
          <p:nvPr/>
        </p:nvSpPr>
        <p:spPr bwMode="auto">
          <a:xfrm>
            <a:off x="4668838" y="1427163"/>
            <a:ext cx="962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sz="1600" baseline="30000">
                <a:latin typeface="Garamond" pitchFamily="18" charset="0"/>
                <a:cs typeface="Times New Roman" pitchFamily="18" charset="0"/>
              </a:rPr>
              <a:t>16</a:t>
            </a:r>
            <a:r>
              <a:rPr lang="it-IT" sz="1600">
                <a:latin typeface="Garamond" pitchFamily="18" charset="0"/>
                <a:cs typeface="Times New Roman" pitchFamily="18" charset="0"/>
              </a:rPr>
              <a:t>O</a:t>
            </a:r>
            <a:endParaRPr lang="it-IT" b="0"/>
          </a:p>
        </p:txBody>
      </p:sp>
      <p:sp>
        <p:nvSpPr>
          <p:cNvPr id="362532" name="Text Box 36"/>
          <p:cNvSpPr txBox="1">
            <a:spLocks noChangeArrowheads="1"/>
          </p:cNvSpPr>
          <p:nvPr/>
        </p:nvSpPr>
        <p:spPr bwMode="auto">
          <a:xfrm>
            <a:off x="4821238" y="228600"/>
            <a:ext cx="936625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sz="1600" baseline="30000">
                <a:latin typeface="Garamond" pitchFamily="18" charset="0"/>
                <a:cs typeface="Times New Roman" pitchFamily="18" charset="0"/>
              </a:rPr>
              <a:t>12</a:t>
            </a:r>
            <a:r>
              <a:rPr lang="it-IT" sz="1600">
                <a:latin typeface="Garamond" pitchFamily="18" charset="0"/>
                <a:cs typeface="Times New Roman" pitchFamily="18" charset="0"/>
              </a:rPr>
              <a:t>C</a:t>
            </a:r>
            <a:endParaRPr lang="it-IT" b="0"/>
          </a:p>
        </p:txBody>
      </p:sp>
      <p:sp>
        <p:nvSpPr>
          <p:cNvPr id="362533" name="Text Box 37"/>
          <p:cNvSpPr txBox="1">
            <a:spLocks noChangeArrowheads="1"/>
          </p:cNvSpPr>
          <p:nvPr/>
        </p:nvSpPr>
        <p:spPr bwMode="auto">
          <a:xfrm>
            <a:off x="7977188" y="150813"/>
            <a:ext cx="830262" cy="406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sz="1600">
                <a:solidFill>
                  <a:schemeClr val="bg1"/>
                </a:solidFill>
                <a:latin typeface="Garamond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it-IT" sz="1600">
                <a:solidFill>
                  <a:schemeClr val="bg1"/>
                </a:solidFill>
                <a:latin typeface="Garamond" pitchFamily="18" charset="0"/>
                <a:cs typeface="Times New Roman" pitchFamily="18" charset="0"/>
              </a:rPr>
              <a:t>/p</a:t>
            </a:r>
            <a:endParaRPr lang="it-IT" b="0">
              <a:solidFill>
                <a:schemeClr val="bg1"/>
              </a:solidFill>
            </a:endParaRPr>
          </a:p>
        </p:txBody>
      </p:sp>
      <p:sp>
        <p:nvSpPr>
          <p:cNvPr id="362534" name="Text Box 38"/>
          <p:cNvSpPr txBox="1">
            <a:spLocks noChangeArrowheads="1"/>
          </p:cNvSpPr>
          <p:nvPr/>
        </p:nvSpPr>
        <p:spPr bwMode="auto">
          <a:xfrm>
            <a:off x="7637463" y="914400"/>
            <a:ext cx="19685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sz="1600" baseline="30000">
                <a:latin typeface="Garamond" pitchFamily="18" charset="0"/>
                <a:cs typeface="Times New Roman" pitchFamily="18" charset="0"/>
              </a:rPr>
              <a:t>20</a:t>
            </a:r>
            <a:r>
              <a:rPr lang="it-IT" sz="1600">
                <a:latin typeface="Garamond" pitchFamily="18" charset="0"/>
                <a:cs typeface="Times New Roman" pitchFamily="18" charset="0"/>
              </a:rPr>
              <a:t>Ne/</a:t>
            </a:r>
            <a:r>
              <a:rPr lang="it-IT" sz="1600" baseline="30000">
                <a:latin typeface="Garamond" pitchFamily="18" charset="0"/>
                <a:cs typeface="Times New Roman" pitchFamily="18" charset="0"/>
              </a:rPr>
              <a:t>23</a:t>
            </a:r>
            <a:r>
              <a:rPr lang="it-IT" sz="1600">
                <a:latin typeface="Garamond" pitchFamily="18" charset="0"/>
                <a:cs typeface="Times New Roman" pitchFamily="18" charset="0"/>
              </a:rPr>
              <a:t>Na</a:t>
            </a:r>
            <a:endParaRPr lang="it-IT" b="0"/>
          </a:p>
        </p:txBody>
      </p:sp>
      <p:sp>
        <p:nvSpPr>
          <p:cNvPr id="362535" name="Text Box 39"/>
          <p:cNvSpPr txBox="1">
            <a:spLocks noChangeArrowheads="1"/>
          </p:cNvSpPr>
          <p:nvPr/>
        </p:nvSpPr>
        <p:spPr bwMode="auto">
          <a:xfrm>
            <a:off x="6565900" y="1125538"/>
            <a:ext cx="785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sz="1600" baseline="30000">
                <a:latin typeface="Garamond" pitchFamily="18" charset="0"/>
                <a:cs typeface="Times New Roman" pitchFamily="18" charset="0"/>
              </a:rPr>
              <a:t>12</a:t>
            </a:r>
            <a:r>
              <a:rPr lang="it-IT" sz="1600">
                <a:latin typeface="Garamond" pitchFamily="18" charset="0"/>
                <a:cs typeface="Times New Roman" pitchFamily="18" charset="0"/>
              </a:rPr>
              <a:t>C</a:t>
            </a:r>
            <a:endParaRPr lang="it-IT" b="0"/>
          </a:p>
        </p:txBody>
      </p:sp>
      <p:sp>
        <p:nvSpPr>
          <p:cNvPr id="362536" name="Text Box 40"/>
          <p:cNvSpPr txBox="1">
            <a:spLocks noChangeArrowheads="1"/>
          </p:cNvSpPr>
          <p:nvPr/>
        </p:nvSpPr>
        <p:spPr bwMode="auto">
          <a:xfrm>
            <a:off x="7848600" y="1828800"/>
            <a:ext cx="460375" cy="257175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1600">
                <a:latin typeface="Garamond" pitchFamily="18" charset="0"/>
                <a:cs typeface="Times New Roman" pitchFamily="18" charset="0"/>
                <a:sym typeface="Symbol" pitchFamily="18" charset="2"/>
              </a:rPr>
              <a:t></a:t>
            </a:r>
            <a:endParaRPr lang="it-IT" b="0">
              <a:sym typeface="Symbol" pitchFamily="18" charset="2"/>
            </a:endParaRPr>
          </a:p>
        </p:txBody>
      </p:sp>
      <p:sp>
        <p:nvSpPr>
          <p:cNvPr id="362537" name="Oval 41"/>
          <p:cNvSpPr>
            <a:spLocks noChangeAspect="1" noChangeArrowheads="1"/>
          </p:cNvSpPr>
          <p:nvPr/>
        </p:nvSpPr>
        <p:spPr bwMode="auto">
          <a:xfrm>
            <a:off x="6502400" y="1371600"/>
            <a:ext cx="279400" cy="20637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38" name="Rectangle 42"/>
          <p:cNvSpPr>
            <a:spLocks noChangeArrowheads="1"/>
          </p:cNvSpPr>
          <p:nvPr/>
        </p:nvSpPr>
        <p:spPr bwMode="auto">
          <a:xfrm>
            <a:off x="-838200" y="2133600"/>
            <a:ext cx="9144000" cy="7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39" name="Rectangle 43"/>
          <p:cNvSpPr>
            <a:spLocks noChangeArrowheads="1"/>
          </p:cNvSpPr>
          <p:nvPr/>
        </p:nvSpPr>
        <p:spPr bwMode="auto">
          <a:xfrm>
            <a:off x="0" y="228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40" name="Line 44"/>
          <p:cNvSpPr>
            <a:spLocks noChangeShapeType="1"/>
          </p:cNvSpPr>
          <p:nvPr/>
        </p:nvSpPr>
        <p:spPr bwMode="auto">
          <a:xfrm rot="240000" flipV="1">
            <a:off x="6640513" y="838200"/>
            <a:ext cx="0" cy="679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62541" name="Line 45"/>
          <p:cNvSpPr>
            <a:spLocks noChangeAspect="1" noChangeShapeType="1"/>
          </p:cNvSpPr>
          <p:nvPr/>
        </p:nvSpPr>
        <p:spPr bwMode="auto">
          <a:xfrm rot="600000">
            <a:off x="4940300" y="750888"/>
            <a:ext cx="17605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62542" name="Oval 46"/>
          <p:cNvSpPr>
            <a:spLocks noChangeArrowheads="1"/>
          </p:cNvSpPr>
          <p:nvPr/>
        </p:nvSpPr>
        <p:spPr bwMode="auto">
          <a:xfrm>
            <a:off x="6526213" y="762000"/>
            <a:ext cx="255587" cy="2286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362543" name="Rectangle 47"/>
          <p:cNvSpPr>
            <a:spLocks noChangeArrowheads="1"/>
          </p:cNvSpPr>
          <p:nvPr/>
        </p:nvSpPr>
        <p:spPr bwMode="auto">
          <a:xfrm>
            <a:off x="0" y="381000"/>
            <a:ext cx="28035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aseline="30000"/>
              <a:t>16</a:t>
            </a:r>
            <a:r>
              <a:rPr lang="it-IT"/>
              <a:t>O + </a:t>
            </a:r>
            <a:r>
              <a:rPr lang="it-IT" baseline="30000"/>
              <a:t>12</a:t>
            </a:r>
            <a:r>
              <a:rPr lang="it-IT"/>
              <a:t>C </a:t>
            </a:r>
            <a:r>
              <a:rPr lang="it-IT">
                <a:sym typeface="Wingdings" pitchFamily="2" charset="2"/>
              </a:rPr>
              <a:t> </a:t>
            </a:r>
            <a:r>
              <a:rPr lang="it-IT" baseline="30000">
                <a:sym typeface="Wingdings" pitchFamily="2" charset="2"/>
              </a:rPr>
              <a:t>20</a:t>
            </a:r>
            <a:r>
              <a:rPr lang="it-IT">
                <a:sym typeface="Wingdings" pitchFamily="2" charset="2"/>
              </a:rPr>
              <a:t>Ne + </a:t>
            </a:r>
            <a:r>
              <a:rPr lang="it-IT">
                <a:sym typeface="Symbol" pitchFamily="18" charset="2"/>
              </a:rPr>
              <a:t> + </a:t>
            </a:r>
          </a:p>
          <a:p>
            <a:r>
              <a:rPr lang="it-IT" baseline="30000"/>
              <a:t>16</a:t>
            </a:r>
            <a:r>
              <a:rPr lang="it-IT"/>
              <a:t>O + </a:t>
            </a:r>
            <a:r>
              <a:rPr lang="it-IT" baseline="30000"/>
              <a:t>12</a:t>
            </a:r>
            <a:r>
              <a:rPr lang="it-IT"/>
              <a:t>C </a:t>
            </a:r>
            <a:r>
              <a:rPr lang="it-IT">
                <a:sym typeface="Wingdings" pitchFamily="2" charset="2"/>
              </a:rPr>
              <a:t> </a:t>
            </a:r>
            <a:r>
              <a:rPr lang="it-IT" baseline="30000">
                <a:sym typeface="Wingdings" pitchFamily="2" charset="2"/>
              </a:rPr>
              <a:t>23</a:t>
            </a:r>
            <a:r>
              <a:rPr lang="it-IT">
                <a:sym typeface="Wingdings" pitchFamily="2" charset="2"/>
              </a:rPr>
              <a:t>Na + </a:t>
            </a:r>
            <a:r>
              <a:rPr lang="it-IT">
                <a:sym typeface="Symbol" pitchFamily="18" charset="2"/>
              </a:rPr>
              <a:t>p + </a:t>
            </a:r>
            <a:r>
              <a:rPr lang="it-IT">
                <a:solidFill>
                  <a:schemeClr val="bg2"/>
                </a:solidFill>
                <a:sym typeface="Symbol" pitchFamily="18" charset="2"/>
              </a:rPr>
              <a:t> </a:t>
            </a:r>
          </a:p>
          <a:p>
            <a:endParaRPr lang="it-IT">
              <a:solidFill>
                <a:schemeClr val="bg2"/>
              </a:solidFill>
              <a:sym typeface="Symbol" pitchFamily="18" charset="2"/>
            </a:endParaRPr>
          </a:p>
          <a:p>
            <a:r>
              <a:rPr lang="it-IT">
                <a:sym typeface="Symbol" pitchFamily="18" charset="2"/>
              </a:rPr>
              <a:t>E</a:t>
            </a:r>
            <a:r>
              <a:rPr lang="it-IT" baseline="-25000">
                <a:sym typeface="Symbol" pitchFamily="18" charset="2"/>
              </a:rPr>
              <a:t>beam</a:t>
            </a:r>
            <a:r>
              <a:rPr lang="it-IT">
                <a:sym typeface="Symbol" pitchFamily="18" charset="2"/>
              </a:rPr>
              <a:t> = 26 MeV</a:t>
            </a:r>
          </a:p>
        </p:txBody>
      </p:sp>
      <p:sp>
        <p:nvSpPr>
          <p:cNvPr id="362544" name="Rectangle 48"/>
          <p:cNvSpPr>
            <a:spLocks noChangeArrowheads="1"/>
          </p:cNvSpPr>
          <p:nvPr/>
        </p:nvSpPr>
        <p:spPr bwMode="auto">
          <a:xfrm>
            <a:off x="5181600" y="5867400"/>
            <a:ext cx="2895600" cy="2286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it-IT" b="0">
              <a:latin typeface="Calibri" pitchFamily="34" charset="0"/>
            </a:endParaRPr>
          </a:p>
        </p:txBody>
      </p:sp>
      <p:sp>
        <p:nvSpPr>
          <p:cNvPr id="50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546" name="Picture 2" descr="C:\Documents and Settings\cappuzzello.LNSW2K\Desktop\pereira.jpg"/>
          <p:cNvPicPr preferRelativeResize="0">
            <a:picLocks noChangeAspect="1" noChangeArrowheads="1"/>
          </p:cNvPicPr>
          <p:nvPr/>
        </p:nvPicPr>
        <p:blipFill>
          <a:blip r:embed="rId3" cstate="print"/>
          <a:srcRect t="9480" b="24380"/>
          <a:stretch>
            <a:fillRect/>
          </a:stretch>
        </p:blipFill>
        <p:spPr bwMode="auto">
          <a:xfrm>
            <a:off x="571500" y="1073150"/>
            <a:ext cx="4071938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547" name="Picture 3" descr="C:\Documents and Settings\cappuzzello.LNSW2K\Desktop\roma\rainbow.jpg"/>
          <p:cNvPicPr>
            <a:picLocks noChangeAspect="1" noChangeArrowheads="1"/>
          </p:cNvPicPr>
          <p:nvPr/>
        </p:nvPicPr>
        <p:blipFill>
          <a:blip r:embed="rId4" cstate="print"/>
          <a:srcRect t="70251" r="49731"/>
          <a:stretch>
            <a:fillRect/>
          </a:stretch>
        </p:blipFill>
        <p:spPr bwMode="auto">
          <a:xfrm>
            <a:off x="4056063" y="1285875"/>
            <a:ext cx="4945062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4548" name="CasellaDiTesto 5"/>
          <p:cNvSpPr txBox="1">
            <a:spLocks noChangeArrowheads="1"/>
          </p:cNvSpPr>
          <p:nvPr/>
        </p:nvSpPr>
        <p:spPr bwMode="auto">
          <a:xfrm>
            <a:off x="5257800" y="1219200"/>
            <a:ext cx="342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0">
                <a:latin typeface="Calibri" pitchFamily="34" charset="0"/>
              </a:rPr>
              <a:t>PAC LNS 2009 allocates beam time for first measurements  </a:t>
            </a:r>
          </a:p>
        </p:txBody>
      </p:sp>
      <p:pic>
        <p:nvPicPr>
          <p:cNvPr id="364550" name="Picture 4"/>
          <p:cNvPicPr>
            <a:picLocks noChangeAspect="1" noChangeArrowheads="1"/>
          </p:cNvPicPr>
          <p:nvPr/>
        </p:nvPicPr>
        <p:blipFill>
          <a:blip r:embed="rId5" cstate="print"/>
          <a:srcRect l="15213" r="25356" b="30507"/>
          <a:stretch>
            <a:fillRect/>
          </a:stretch>
        </p:blipFill>
        <p:spPr bwMode="auto">
          <a:xfrm>
            <a:off x="4114800" y="1295400"/>
            <a:ext cx="4805363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4551" name="Rectangle 1026"/>
          <p:cNvSpPr>
            <a:spLocks noChangeArrowheads="1"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solidFill>
                  <a:schemeClr val="bg1"/>
                </a:solidFill>
              </a:rPr>
              <a:t>LOI IFUSP-MAGNEX</a:t>
            </a:r>
            <a:r>
              <a:rPr lang="en-US" sz="4000" b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Titolo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Proposed first experiment</a:t>
            </a:r>
          </a:p>
        </p:txBody>
      </p:sp>
      <p:pic>
        <p:nvPicPr>
          <p:cNvPr id="372739" name="Picture 3" descr="magnexprev[1]"/>
          <p:cNvPicPr>
            <a:picLocks noChangeAspect="1" noChangeArrowheads="1"/>
          </p:cNvPicPr>
          <p:nvPr/>
        </p:nvPicPr>
        <p:blipFill>
          <a:blip r:embed="rId3" cstate="print"/>
          <a:srcRect b="3088"/>
          <a:stretch>
            <a:fillRect/>
          </a:stretch>
        </p:blipFill>
        <p:spPr bwMode="auto">
          <a:xfrm>
            <a:off x="0" y="1500188"/>
            <a:ext cx="9144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2740" name="CasellaDiTesto 5"/>
          <p:cNvSpPr txBox="1">
            <a:spLocks noChangeArrowheads="1"/>
          </p:cNvSpPr>
          <p:nvPr/>
        </p:nvSpPr>
        <p:spPr bwMode="auto">
          <a:xfrm>
            <a:off x="357188" y="857250"/>
            <a:ext cx="8143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If</a:t>
            </a:r>
            <a:r>
              <a:rPr lang="en-US" b="0">
                <a:latin typeface="Calibri" pitchFamily="34" charset="0"/>
              </a:rPr>
              <a:t>: 15npa -100MeV  </a:t>
            </a:r>
            <a:r>
              <a:rPr lang="en-US" b="0" baseline="30000">
                <a:latin typeface="Calibri" pitchFamily="34" charset="0"/>
              </a:rPr>
              <a:t>16</a:t>
            </a:r>
            <a:r>
              <a:rPr lang="en-US" b="0">
                <a:latin typeface="Calibri" pitchFamily="34" charset="0"/>
              </a:rPr>
              <a:t>O</a:t>
            </a:r>
            <a:r>
              <a:rPr lang="en-US" b="0" baseline="30000">
                <a:latin typeface="Calibri" pitchFamily="34" charset="0"/>
              </a:rPr>
              <a:t>7+  </a:t>
            </a:r>
            <a:r>
              <a:rPr lang="en-US">
                <a:latin typeface="Calibri" pitchFamily="34" charset="0"/>
              </a:rPr>
              <a:t>tandem </a:t>
            </a:r>
            <a:r>
              <a:rPr lang="en-US" b="0">
                <a:latin typeface="Calibri" pitchFamily="34" charset="0"/>
              </a:rPr>
              <a:t>beam  ,  100</a:t>
            </a:r>
            <a:r>
              <a:rPr lang="en-US" b="0">
                <a:latin typeface="Calibri" pitchFamily="34" charset="0"/>
                <a:sym typeface="Symbol" pitchFamily="18" charset="2"/>
              </a:rPr>
              <a:t></a:t>
            </a:r>
            <a:r>
              <a:rPr lang="en-US" b="0">
                <a:latin typeface="Calibri" pitchFamily="34" charset="0"/>
              </a:rPr>
              <a:t>g/cm</a:t>
            </a:r>
            <a:r>
              <a:rPr lang="en-US" b="0" baseline="30000">
                <a:latin typeface="Calibri" pitchFamily="34" charset="0"/>
              </a:rPr>
              <a:t>2 </a:t>
            </a:r>
            <a:r>
              <a:rPr lang="en-US" b="0">
                <a:latin typeface="Calibri" pitchFamily="34" charset="0"/>
              </a:rPr>
              <a:t>  </a:t>
            </a:r>
            <a:r>
              <a:rPr lang="en-US" b="0" baseline="30000">
                <a:latin typeface="Calibri" pitchFamily="34" charset="0"/>
              </a:rPr>
              <a:t>27 </a:t>
            </a:r>
            <a:r>
              <a:rPr lang="en-US" b="0">
                <a:latin typeface="Calibri" pitchFamily="34" charset="0"/>
              </a:rPr>
              <a:t>Al  target, the complete measurement of the angular distribution with </a:t>
            </a:r>
            <a:r>
              <a:rPr lang="en-US">
                <a:latin typeface="Calibri" pitchFamily="34" charset="0"/>
              </a:rPr>
              <a:t>50 counts </a:t>
            </a:r>
            <a:r>
              <a:rPr lang="en-US" b="0">
                <a:latin typeface="Calibri" pitchFamily="34" charset="0"/>
              </a:rPr>
              <a:t>in the collected peak,</a:t>
            </a:r>
          </a:p>
        </p:txBody>
      </p:sp>
      <p:sp>
        <p:nvSpPr>
          <p:cNvPr id="372741" name="CasellaDiTesto 6"/>
          <p:cNvSpPr txBox="1">
            <a:spLocks noChangeArrowheads="1"/>
          </p:cNvSpPr>
          <p:nvPr/>
        </p:nvSpPr>
        <p:spPr bwMode="auto">
          <a:xfrm>
            <a:off x="4786313" y="3071813"/>
            <a:ext cx="2428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>
                <a:latin typeface="Calibri" pitchFamily="34" charset="0"/>
              </a:rPr>
              <a:t>6 points correspond to a single angular setting </a:t>
            </a:r>
          </a:p>
        </p:txBody>
      </p:sp>
      <p:sp>
        <p:nvSpPr>
          <p:cNvPr id="372742" name="CasellaDiTesto 7"/>
          <p:cNvSpPr txBox="1">
            <a:spLocks noChangeArrowheads="1"/>
          </p:cNvSpPr>
          <p:nvPr/>
        </p:nvSpPr>
        <p:spPr bwMode="auto">
          <a:xfrm>
            <a:off x="785813" y="6000750"/>
            <a:ext cx="7358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>
                <a:latin typeface="Calibri" pitchFamily="34" charset="0"/>
              </a:rPr>
              <a:t>                  would </a:t>
            </a:r>
            <a:r>
              <a:rPr lang="en-US">
                <a:latin typeface="Calibri" pitchFamily="34" charset="0"/>
              </a:rPr>
              <a:t>need 24 BTU data taking</a:t>
            </a:r>
            <a:r>
              <a:rPr lang="en-US" b="0">
                <a:latin typeface="Calibri" pitchFamily="34" charset="0"/>
              </a:rPr>
              <a:t>, </a:t>
            </a:r>
            <a:r>
              <a:rPr lang="en-US">
                <a:latin typeface="Calibri" pitchFamily="34" charset="0"/>
              </a:rPr>
              <a:t>with no background. </a:t>
            </a:r>
          </a:p>
        </p:txBody>
      </p:sp>
      <p:sp>
        <p:nvSpPr>
          <p:cNvPr id="372743" name="CasellaDiTesto 8"/>
          <p:cNvSpPr txBox="1"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0">
                <a:latin typeface="Calibri" pitchFamily="34" charset="0"/>
              </a:rPr>
              <a:t>LNS PAC meeting, July 8</a:t>
            </a:r>
            <a:r>
              <a:rPr lang="en-US" b="0" baseline="30000">
                <a:latin typeface="Calibri" pitchFamily="34" charset="0"/>
              </a:rPr>
              <a:t>th</a:t>
            </a:r>
            <a:r>
              <a:rPr lang="en-US" b="0">
                <a:latin typeface="Calibri" pitchFamily="34" charset="0"/>
              </a:rPr>
              <a:t> 2009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Tito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Prediction for the </a:t>
            </a:r>
            <a:r>
              <a:rPr lang="en-US" sz="2800" b="1" baseline="3000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O+</a:t>
            </a:r>
            <a:r>
              <a:rPr lang="en-US" sz="2800" b="1" baseline="3000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Al  elastic scattering :</a:t>
            </a:r>
          </a:p>
        </p:txBody>
      </p:sp>
      <p:pic>
        <p:nvPicPr>
          <p:cNvPr id="3686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1563"/>
            <a:ext cx="914400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44" name="CasellaDiTesto 4"/>
          <p:cNvSpPr txBox="1"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0">
                <a:latin typeface="Calibri" pitchFamily="34" charset="0"/>
              </a:rPr>
              <a:t>LNS PAC meeting, July 8</a:t>
            </a:r>
            <a:r>
              <a:rPr lang="en-US" b="0" baseline="30000">
                <a:latin typeface="Calibri" pitchFamily="34" charset="0"/>
              </a:rPr>
              <a:t>th</a:t>
            </a:r>
            <a:r>
              <a:rPr lang="en-US" b="0">
                <a:latin typeface="Calibri" pitchFamily="34" charset="0"/>
              </a:rPr>
              <a:t> 2009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3065" y="839978"/>
            <a:ext cx="4346070" cy="4335422"/>
          </a:xfrm>
          <a:prstGeom prst="rect">
            <a:avLst/>
          </a:prstGeom>
        </p:spPr>
      </p:pic>
      <p:pic>
        <p:nvPicPr>
          <p:cNvPr id="7" name="Immagin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951" y="829527"/>
            <a:ext cx="4366969" cy="4356324"/>
          </a:xfrm>
          <a:prstGeom prst="rect">
            <a:avLst/>
          </a:prstGeom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9237" y="791643"/>
            <a:ext cx="7464960" cy="5275335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3819" y="671786"/>
            <a:ext cx="7135796" cy="5514722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/>
              <a:t>  Pisa  2010</a:t>
            </a:r>
            <a:endParaRPr lang="it-IT" i="1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2454" y="715875"/>
            <a:ext cx="7678851" cy="5426544"/>
          </a:xfrm>
          <a:prstGeom prst="rect">
            <a:avLst/>
          </a:prstGeom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499225" y="6481763"/>
            <a:ext cx="2531462" cy="3693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err="1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A.Cunsolo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Pisa  2010</a:t>
            </a:r>
            <a:endParaRPr kumimoji="0" lang="it-IT" sz="18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71472" y="1"/>
            <a:ext cx="7772400" cy="1142984"/>
          </a:xfrm>
        </p:spPr>
        <p:txBody>
          <a:bodyPr>
            <a:normAutofit/>
          </a:bodyPr>
          <a:lstStyle/>
          <a:p>
            <a:r>
              <a:rPr lang="it-IT" sz="3200" dirty="0" smtClean="0"/>
              <a:t>Misure in coincidenza con altri rivelatori</a:t>
            </a:r>
            <a:endParaRPr lang="it-IT" sz="3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39969" name="Picture 1" descr="C:\Documents and Settings\Cunsolo\Desktop\angular-distributions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69613" y="-8837612"/>
            <a:ext cx="5124706" cy="39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43663" y="6491288"/>
            <a:ext cx="2700337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>
                <a:solidFill>
                  <a:schemeClr val="accent2"/>
                </a:solidFill>
              </a:rPr>
              <a:t>     </a:t>
            </a:r>
            <a:r>
              <a:rPr lang="en-US" i="1" dirty="0" smtClean="0"/>
              <a:t>Pisa   2010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71472" y="1"/>
            <a:ext cx="7772400" cy="1142984"/>
          </a:xfrm>
        </p:spPr>
        <p:txBody>
          <a:bodyPr>
            <a:normAutofit/>
          </a:bodyPr>
          <a:lstStyle/>
          <a:p>
            <a:r>
              <a:rPr lang="it-IT" sz="3200" dirty="0" smtClean="0"/>
              <a:t>Misure in coincidenza con altri rivelatori</a:t>
            </a:r>
            <a:endParaRPr lang="it-IT" sz="3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39969" name="Picture 1" descr="C:\Documents and Settings\Cunsolo\Desktop\angular-distributions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69613" y="-8837612"/>
            <a:ext cx="5124706" cy="39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43663" y="6491288"/>
            <a:ext cx="2700337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 dirty="0" err="1">
                <a:solidFill>
                  <a:schemeClr val="accent2"/>
                </a:solidFill>
              </a:rPr>
              <a:t>A.Cunsolo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 smtClean="0">
                <a:solidFill>
                  <a:schemeClr val="accent2"/>
                </a:solidFill>
              </a:rPr>
              <a:t>     </a:t>
            </a:r>
            <a:r>
              <a:rPr lang="en-US" i="1" dirty="0" smtClean="0"/>
              <a:t>Pisa   2010</a:t>
            </a:r>
            <a:endParaRPr lang="it-IT" i="1" dirty="0"/>
          </a:p>
        </p:txBody>
      </p:sp>
      <p:graphicFrame>
        <p:nvGraphicFramePr>
          <p:cNvPr id="318466" name="Object 2"/>
          <p:cNvGraphicFramePr>
            <a:graphicFrameLocks noChangeAspect="1"/>
          </p:cNvGraphicFramePr>
          <p:nvPr/>
        </p:nvGraphicFramePr>
        <p:xfrm>
          <a:off x="0" y="0"/>
          <a:ext cx="9144000" cy="6429375"/>
        </p:xfrm>
        <a:graphic>
          <a:graphicData uri="http://schemas.openxmlformats.org/presentationml/2006/ole">
            <p:oleObj spid="_x0000_s318466" name="Presentazione" r:id="rId5" imgW="6214944" imgH="4659027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6.8|15.1|26.6|5.3|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.6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4450</Words>
  <Application>Microsoft Office PowerPoint</Application>
  <PresentationFormat>Presentazione su schermo (4:3)</PresentationFormat>
  <Paragraphs>932</Paragraphs>
  <Slides>80</Slides>
  <Notes>78</Notes>
  <HiddenSlides>0</HiddenSlides>
  <MMClips>0</MMClips>
  <ScaleCrop>false</ScaleCrop>
  <HeadingPairs>
    <vt:vector size="6" baseType="variant">
      <vt:variant>
        <vt:lpstr>Tema</vt:lpstr>
      </vt:variant>
      <vt:variant>
        <vt:i4>4</vt:i4>
      </vt:variant>
      <vt:variant>
        <vt:lpstr>Server OLE incorporati</vt:lpstr>
      </vt:variant>
      <vt:variant>
        <vt:i4>8</vt:i4>
      </vt:variant>
      <vt:variant>
        <vt:lpstr>Titoli diapositive</vt:lpstr>
      </vt:variant>
      <vt:variant>
        <vt:i4>80</vt:i4>
      </vt:variant>
    </vt:vector>
  </HeadingPairs>
  <TitlesOfParts>
    <vt:vector size="92" baseType="lpstr">
      <vt:lpstr>Tema di Office</vt:lpstr>
      <vt:lpstr>Struttura predefinita</vt:lpstr>
      <vt:lpstr>1_Struttura predefinita</vt:lpstr>
      <vt:lpstr>2_Struttura predefinita</vt:lpstr>
      <vt:lpstr>Fotografia Photo Editor</vt:lpstr>
      <vt:lpstr>CorelPhotoPaint.Image.10</vt:lpstr>
      <vt:lpstr>Equation</vt:lpstr>
      <vt:lpstr>Grafico</vt:lpstr>
      <vt:lpstr>Document</vt:lpstr>
      <vt:lpstr>CorelDRAW</vt:lpstr>
      <vt:lpstr>Equazione</vt:lpstr>
      <vt:lpstr>Presentazione di Microsoft Office PowerPoint</vt:lpstr>
      <vt:lpstr>Diapositiva 1</vt:lpstr>
      <vt:lpstr>   Rivelatori per ejettili emessi in una reazione nucleare  : un pò di storia  ed il ruolo di apparati magnetici……. OGGI.  Lo spettrometro MAGNEX ai LNS-INFN, Catania : concezione, costruzione e prime misure inclusive.  Reazioni con più corpi nello stato finale : conservazione dell’energia e impulso e ricostruzione completa dell’evento.   Misure di coincidenza con altri rivelatori .  </vt:lpstr>
      <vt:lpstr>Un po’ di storia</vt:lpstr>
      <vt:lpstr>Un po’ di storia</vt:lpstr>
      <vt:lpstr>Usare campi elettrici statici  per avere informazioni sui frammenti carichi</vt:lpstr>
      <vt:lpstr>Usare campi magnetici statici  per avere informazioni sui frammenti carichi</vt:lpstr>
      <vt:lpstr>Diapositiva 7</vt:lpstr>
      <vt:lpstr>Strumenti potenti nello studio di reazioni nucleari?</vt:lpstr>
      <vt:lpstr>Diapositiva 9</vt:lpstr>
      <vt:lpstr>Diapositiva 10</vt:lpstr>
      <vt:lpstr>  Ma di quale tipologia di reazioni  stiamo parlando?</vt:lpstr>
      <vt:lpstr> Altre analogie con l’ottica</vt:lpstr>
      <vt:lpstr>Settore Dipolare a Campo Costante </vt:lpstr>
      <vt:lpstr>Diapositiva 14</vt:lpstr>
      <vt:lpstr>Diapositiva 15</vt:lpstr>
      <vt:lpstr>Diapositiva 16</vt:lpstr>
      <vt:lpstr>Diapositiva 17</vt:lpstr>
      <vt:lpstr> 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Grande accettanza……..l’uomo e la mosca ( MAGNEX e CHIMERA)</vt:lpstr>
      <vt:lpstr>Diapositiva 34</vt:lpstr>
      <vt:lpstr>Diapositiva 35</vt:lpstr>
      <vt:lpstr>Diapositiva 36</vt:lpstr>
      <vt:lpstr>Invertire  le matrici di trasporto  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 The PSD start detector model </vt:lpstr>
      <vt:lpstr>Initial commissioning</vt:lpstr>
      <vt:lpstr>Diapositiva 49</vt:lpstr>
      <vt:lpstr> Odoscopio rivelatori di Si</vt:lpstr>
      <vt:lpstr>MAGNEX July 2007</vt:lpstr>
      <vt:lpstr>Diapositiva 52</vt:lpstr>
      <vt:lpstr> </vt:lpstr>
      <vt:lpstr>Diapositiva 54</vt:lpstr>
      <vt:lpstr>Diapositiva 55</vt:lpstr>
      <vt:lpstr>Exaples: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 19O1.47MeV,1/2+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Proposed first experiment</vt:lpstr>
      <vt:lpstr>Prediction for the 16O+27Al  elastic scattering :</vt:lpstr>
      <vt:lpstr>Diapositiva 75</vt:lpstr>
      <vt:lpstr>Diapositiva 76</vt:lpstr>
      <vt:lpstr>Diapositiva 77</vt:lpstr>
      <vt:lpstr>Diapositiva 78</vt:lpstr>
      <vt:lpstr>Misure in coincidenza con altri rivelatori</vt:lpstr>
      <vt:lpstr>Misure in coincidenza con altri rivelatori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cp:lastModifiedBy>Nome utente</cp:lastModifiedBy>
  <cp:revision>72</cp:revision>
  <dcterms:modified xsi:type="dcterms:W3CDTF">2010-05-18T08:42:07Z</dcterms:modified>
</cp:coreProperties>
</file>